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6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6" r:id="rId9"/>
    <p:sldId id="262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7" d="100"/>
          <a:sy n="77" d="100"/>
        </p:scale>
        <p:origin x="-738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9894" y="426943"/>
            <a:ext cx="9066363" cy="620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4040" marR="58039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Краевое государственное казенное учреждение «Организация, осуществляющая обучение детей-сирот и детей, оставшихся без попечения родителей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4040" marR="58039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«Детский дом 20»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2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2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2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2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marR="251460" algn="ctr">
              <a:spcAft>
                <a:spcPts val="0"/>
              </a:spcAft>
            </a:pPr>
            <a:r>
              <a:rPr lang="ru-RU" sz="28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ЦЕЛЕВОЙ МОДЕЛИ НАСТАВНИЧЕСТВА </a:t>
            </a:r>
          </a:p>
          <a:p>
            <a:pPr marL="179705" marR="251460" algn="ctr">
              <a:spcAft>
                <a:spcPts val="0"/>
              </a:spcAft>
            </a:pPr>
            <a:r>
              <a:rPr lang="ru-RU" sz="28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u="sng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КГКУ Детский дом </a:t>
            </a:r>
            <a:r>
              <a:rPr lang="ru-RU" sz="2800" b="1" u="sng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</a:t>
            </a:r>
          </a:p>
          <a:p>
            <a:pPr marL="179705" marR="251460" algn="ctr">
              <a:spcAft>
                <a:spcPts val="0"/>
              </a:spcAft>
            </a:pPr>
            <a:endParaRPr lang="ru-RU" sz="2800" b="1" u="sng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marR="251460" algn="ctr">
              <a:spcAft>
                <a:spcPts val="0"/>
              </a:spcAft>
            </a:pPr>
            <a:r>
              <a:rPr lang="ru-RU" sz="2800" b="1" u="sng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«Рука помощи»</a:t>
            </a:r>
          </a:p>
          <a:p>
            <a:pPr marL="179705" marR="251460" algn="ctr">
              <a:spcAft>
                <a:spcPts val="0"/>
              </a:spcAft>
            </a:pPr>
            <a:endParaRPr lang="ru-RU" sz="2800" b="1" u="sng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marR="251460" algn="ctr">
              <a:spcAft>
                <a:spcPts val="0"/>
              </a:spcAft>
            </a:pPr>
            <a:endParaRPr lang="ru-RU" sz="2800" b="1" u="sng" kern="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705" marR="251460" algn="ctr">
              <a:spcAft>
                <a:spcPts val="0"/>
              </a:spcAft>
            </a:pPr>
            <a:r>
              <a:rPr lang="ru-RU" sz="20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</a:t>
            </a:r>
            <a:r>
              <a:rPr lang="ru-RU" sz="2000" b="1" u="sng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Кондратенко Татьяна Юрьевна, социальный педагог</a:t>
            </a:r>
            <a:endParaRPr lang="ru-RU" sz="2000" b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474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48905" y="304225"/>
            <a:ext cx="9437299" cy="6771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48590" lvl="1" algn="ctr">
              <a:lnSpc>
                <a:spcPct val="150000"/>
              </a:lnSpc>
              <a:spcBef>
                <a:spcPts val="15"/>
              </a:spcBef>
              <a:spcAft>
                <a:spcPts val="0"/>
              </a:spcAft>
              <a:buSzPts val="1200"/>
              <a:tabLst>
                <a:tab pos="913130" algn="l"/>
              </a:tabLst>
            </a:pPr>
            <a:r>
              <a:rPr lang="ru-RU" sz="14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Мониторинг и оценка качества процесса реализации программы наставничества</a:t>
            </a:r>
          </a:p>
          <a:p>
            <a:pPr marL="74930" marR="152400" indent="448945" algn="just">
              <a:lnSpc>
                <a:spcPct val="150000"/>
              </a:lnSpc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Этап 1.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Первый этап мониторинга направлен на изучение (оценку) качества реализуемой программы наставничества, ее сильных и слабых сторон, качества совместной работы пар или групп "наставник-наставляемый".</a:t>
            </a:r>
          </a:p>
          <a:p>
            <a:pPr marL="74930" marR="152400" indent="448945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Мониторинг помогает, как выявить соответствие условий организации программы наставничества требованиям и принципам модели, так и отследить важные показатели качественного изменения образовательной организации, реализующей программу наставничества, динамику показателей социального благополучия внутри образовательной организации, профессиональное развитие педагогического коллектива в практической и научной сферах.</a:t>
            </a:r>
          </a:p>
          <a:p>
            <a:pPr marL="524510" algn="just">
              <a:lnSpc>
                <a:spcPct val="150000"/>
              </a:lnSpc>
              <a:spcAft>
                <a:spcPts val="0"/>
              </a:spcAft>
            </a:pPr>
            <a:r>
              <a:rPr lang="ru-RU" sz="12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200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Цели </a:t>
            </a:r>
            <a:r>
              <a:rPr lang="ru-RU" sz="12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мониторинга</a:t>
            </a:r>
            <a:r>
              <a:rPr lang="ru-RU" sz="12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200" b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arenR"/>
              <a:tabLst>
                <a:tab pos="244475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оценка качества реализуемой программы</a:t>
            </a:r>
            <a:r>
              <a:rPr lang="ru-RU" sz="1200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наставничества;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arenR"/>
              <a:tabLst>
                <a:tab pos="344805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оценка эффективности и полезности программы как инструмента повышения социального и профессионального благополучия внутри образовательной организации и сотрудничающих с ней организаций или</a:t>
            </a:r>
            <a:r>
              <a:rPr lang="ru-RU" sz="1200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индивидов.</a:t>
            </a:r>
          </a:p>
          <a:p>
            <a:pPr marL="52451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2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мониторинга:</a:t>
            </a:r>
          </a:p>
          <a:p>
            <a:pPr marL="742950" lvl="1" indent="-285750" algn="just">
              <a:lnSpc>
                <a:spcPct val="150000"/>
              </a:lnSpc>
              <a:spcBef>
                <a:spcPts val="7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сбор и анализ обратной связи от участников (метод</a:t>
            </a:r>
            <a:r>
              <a:rPr lang="ru-RU" sz="1200" spc="29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анкетирования);</a:t>
            </a:r>
          </a:p>
          <a:p>
            <a:pPr marL="742950" lvl="1" indent="-285750" algn="just">
              <a:lnSpc>
                <a:spcPct val="150000"/>
              </a:lnSpc>
              <a:spcBef>
                <a:spcPts val="7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обоснование требований к процессу реализации программы наставничества, к личности</a:t>
            </a:r>
            <a:r>
              <a:rPr lang="ru-RU" sz="1200" spc="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наставника;</a:t>
            </a:r>
          </a:p>
          <a:p>
            <a:pPr marL="742950" lvl="1" indent="-285750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4510" algn="l"/>
                <a:tab pos="525145" algn="l"/>
              </a:tabLst>
            </a:pP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контроль хода программы</a:t>
            </a:r>
            <a:r>
              <a:rPr lang="ru-RU" sz="1200" spc="5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наставничества;</a:t>
            </a:r>
          </a:p>
          <a:p>
            <a:pPr marL="742950" lvl="1" indent="-285750">
              <a:lnSpc>
                <a:spcPct val="150000"/>
              </a:lnSpc>
              <a:spcBef>
                <a:spcPts val="6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4510" algn="l"/>
                <a:tab pos="525145" algn="l"/>
                <a:tab pos="1268730" algn="l"/>
                <a:tab pos="2297430" algn="l"/>
                <a:tab pos="3479165" algn="l"/>
                <a:tab pos="4346575" algn="l"/>
                <a:tab pos="4556125" algn="l"/>
                <a:tab pos="5647055" algn="l"/>
              </a:tabLst>
            </a:pP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описание	особенностей	взаимодействия	наставника	и	наставляемого	(группы наставляемых);</a:t>
            </a:r>
          </a:p>
          <a:p>
            <a:pPr marL="742950" lvl="1" indent="-285750">
              <a:lnSpc>
                <a:spcPct val="150000"/>
              </a:lnSpc>
              <a:spcBef>
                <a:spcPts val="6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4510" algn="l"/>
                <a:tab pos="525145" algn="l"/>
                <a:tab pos="1268730" algn="l"/>
                <a:tab pos="2297430" algn="l"/>
                <a:tab pos="3479165" algn="l"/>
                <a:tab pos="4346575" algn="l"/>
                <a:tab pos="4556125" algn="l"/>
                <a:tab pos="5647055" algn="l"/>
              </a:tabLst>
            </a:pP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определение условий эффективной программы</a:t>
            </a:r>
            <a:r>
              <a:rPr lang="ru-RU" sz="1200" spc="1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наставничества;</a:t>
            </a: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4510" algn="l"/>
                <a:tab pos="525145" algn="l"/>
              </a:tabLst>
            </a:pP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контроль показателей социального и профессионального</a:t>
            </a:r>
            <a:r>
              <a:rPr lang="ru-RU" sz="1200" spc="15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благополучия.</a:t>
            </a:r>
          </a:p>
          <a:p>
            <a:pPr marL="532130">
              <a:lnSpc>
                <a:spcPct val="150000"/>
              </a:lnSpc>
              <a:spcAft>
                <a:spcPts val="0"/>
              </a:spcAft>
            </a:pPr>
            <a:r>
              <a:rPr lang="ru-RU" sz="12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Оформление результатов.</a:t>
            </a:r>
          </a:p>
          <a:p>
            <a:pPr marL="74930" indent="228600" algn="just">
              <a:lnSpc>
                <a:spcPct val="150000"/>
              </a:lnSpc>
              <a:spcAft>
                <a:spcPts val="0"/>
              </a:spcAft>
              <a:tabLst>
                <a:tab pos="1526540" algn="l"/>
                <a:tab pos="3375660" algn="l"/>
                <a:tab pos="5131435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z="1200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результатам</a:t>
            </a:r>
            <a:r>
              <a:rPr lang="ru-RU" sz="1200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опроса</a:t>
            </a:r>
            <a:r>
              <a:rPr lang="ru-RU" sz="1200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200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рамках</a:t>
            </a:r>
            <a:r>
              <a:rPr lang="ru-RU" sz="1200" spc="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первого</a:t>
            </a:r>
            <a:r>
              <a:rPr lang="ru-RU" sz="1200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этапа</a:t>
            </a:r>
            <a:r>
              <a:rPr lang="ru-RU" sz="1200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мониторинга</a:t>
            </a:r>
            <a:r>
              <a:rPr lang="ru-RU" sz="1200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будет</a:t>
            </a:r>
            <a:r>
              <a:rPr lang="ru-RU" sz="1200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предоставлен</a:t>
            </a:r>
            <a:r>
              <a:rPr lang="ru-RU" sz="1200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SWOT-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анализ реализуемой программы наставничества. Сбор данных для построения SWOT-анализа осуществляется посредством</a:t>
            </a:r>
            <a:r>
              <a:rPr lang="ru-RU" sz="120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анкеты.</a:t>
            </a:r>
          </a:p>
          <a:p>
            <a:pPr marL="74930" indent="228600" algn="just">
              <a:lnSpc>
                <a:spcPct val="150000"/>
              </a:lnSpc>
              <a:spcAft>
                <a:spcPts val="0"/>
              </a:spcAft>
              <a:tabLst>
                <a:tab pos="1526540" algn="l"/>
                <a:tab pos="3375660" algn="l"/>
                <a:tab pos="513461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Анкета содержит открытые вопросы, закрытые вопросы, вопросы с оценочным параметром. Анкета учитывает особенности требований к</a:t>
            </a:r>
            <a:r>
              <a:rPr lang="ru-RU" sz="1200" spc="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трем формам наставничества. SWOT-анализ проводит координатор программы.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198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091" y="143370"/>
            <a:ext cx="1015329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30" indent="228600" algn="ctr">
              <a:lnSpc>
                <a:spcPct val="150000"/>
              </a:lnSpc>
              <a:spcAft>
                <a:spcPts val="0"/>
              </a:spcAft>
              <a:tabLst>
                <a:tab pos="1526540" algn="l"/>
                <a:tab pos="3375660" algn="l"/>
                <a:tab pos="5134610" algn="l"/>
              </a:tabLs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Мониторинг	и оценка влияния программ на всех участников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30" indent="228600" algn="just">
              <a:lnSpc>
                <a:spcPct val="150000"/>
              </a:lnSpc>
              <a:spcAft>
                <a:spcPts val="0"/>
              </a:spcAft>
              <a:tabLst>
                <a:tab pos="1526540" algn="l"/>
                <a:tab pos="3375660" algn="l"/>
                <a:tab pos="5134610" algn="l"/>
              </a:tabLs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Этап 2.	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30" indent="228600" algn="just">
              <a:lnSpc>
                <a:spcPct val="150000"/>
              </a:lnSpc>
              <a:spcAft>
                <a:spcPts val="0"/>
              </a:spcAft>
              <a:tabLst>
                <a:tab pos="1526540" algn="l"/>
                <a:tab pos="3375660" algn="l"/>
                <a:tab pos="513461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Второй этап мониторинга позволяет оценить: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526540" algn="l"/>
                <a:tab pos="3375660" algn="l"/>
                <a:tab pos="513461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мотивационно-личностный профессиональный рост участников программы наставничества;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526540" algn="l"/>
                <a:tab pos="3375660" algn="l"/>
                <a:tab pos="513461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метапредметных навыков и уровня</a:t>
            </a:r>
            <a:r>
              <a:rPr lang="ru-RU" sz="1200" spc="-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вовлеченности</a:t>
            </a:r>
            <a:r>
              <a:rPr lang="ru-RU" sz="1200" spc="1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наставляющих в образовательную деятельность;	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526540" algn="l"/>
                <a:tab pos="3375660" algn="l"/>
                <a:tab pos="513461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качество изменений в освоении наставляемых образовательных программ;	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526540" algn="l"/>
                <a:tab pos="3375660" algn="l"/>
                <a:tab pos="513461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динамику образовательных результатов с</a:t>
            </a:r>
            <a:r>
              <a:rPr lang="ru-RU" sz="1200" spc="1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учетом эмоционально-личностных, интеллектуальных,     мотивационных     и     социальных </a:t>
            </a:r>
            <a:r>
              <a:rPr lang="ru-RU" sz="1200" spc="1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черт</a:t>
            </a: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участников.</a:t>
            </a:r>
          </a:p>
          <a:p>
            <a:pPr marL="303530" algn="just">
              <a:lnSpc>
                <a:spcPct val="150000"/>
              </a:lnSpc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Цели мониторинга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влияния программы на всех участников.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23241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Глубокая оценка изучаемых личностных характеристик участников</a:t>
            </a:r>
            <a:r>
              <a:rPr lang="ru-RU" sz="1200" spc="2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235585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Оценка динамики характеристик образовательного процесса (оценка качества </a:t>
            </a:r>
            <a:r>
              <a:rPr lang="ru-RU" sz="12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изменений</a:t>
            </a:r>
            <a:r>
              <a:rPr lang="ru-RU" sz="1200" spc="3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освоении обучающимися образовательных</a:t>
            </a:r>
            <a:r>
              <a:rPr lang="ru-RU" sz="1200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программ).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23241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и необходимая корректировка сформированных стратегий образования пар "наставник-наставляемый".</a:t>
            </a:r>
          </a:p>
          <a:p>
            <a:pPr marL="524510" algn="just">
              <a:lnSpc>
                <a:spcPct val="150000"/>
              </a:lnSpc>
              <a:spcBef>
                <a:spcPts val="25"/>
              </a:spcBef>
              <a:spcAft>
                <a:spcPts val="0"/>
              </a:spcAft>
            </a:pPr>
            <a:r>
              <a:rPr lang="ru-RU" sz="12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мониторинга:</a:t>
            </a:r>
          </a:p>
          <a:p>
            <a:pPr marL="742950" lvl="1" indent="-285750" algn="just">
              <a:lnSpc>
                <a:spcPct val="150000"/>
              </a:lnSpc>
              <a:spcBef>
                <a:spcPts val="145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4510" algn="l"/>
                <a:tab pos="525145" algn="l"/>
                <a:tab pos="1209675" algn="l"/>
                <a:tab pos="1442085" algn="l"/>
                <a:tab pos="2482850" algn="l"/>
                <a:tab pos="3470275" algn="l"/>
                <a:tab pos="4378960" algn="l"/>
                <a:tab pos="4603750" algn="l"/>
                <a:tab pos="5354320" algn="l"/>
              </a:tabLst>
            </a:pP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научное	и	практическое	обоснование	требований	к	процессу	организации программы, к личности</a:t>
            </a:r>
            <a:r>
              <a:rPr lang="ru-RU" sz="1200" spc="8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наставника и наставляемого;</a:t>
            </a:r>
          </a:p>
          <a:p>
            <a:pPr marL="742950" lvl="1" indent="-285750" algn="just">
              <a:lnSpc>
                <a:spcPct val="150000"/>
              </a:lnSpc>
              <a:spcBef>
                <a:spcPts val="18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4510" algn="l"/>
                <a:tab pos="525145" algn="l"/>
                <a:tab pos="1954530" algn="l"/>
                <a:tab pos="3112135" algn="l"/>
                <a:tab pos="4276725" algn="l"/>
                <a:tab pos="5243195" algn="l"/>
                <a:tab pos="6115050" algn="l"/>
              </a:tabLst>
            </a:pP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экспериментальное	подтверждение	необходимости	выдвижения, 	описанных	</a:t>
            </a:r>
            <a:r>
              <a:rPr lang="ru-RU" sz="1200" spc="-8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целевой модели требований к личности</a:t>
            </a:r>
            <a:r>
              <a:rPr lang="ru-RU" sz="1200" spc="1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наставника и наставляемого;</a:t>
            </a: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4510" algn="l"/>
                <a:tab pos="525145" algn="l"/>
              </a:tabLst>
            </a:pP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определение условий эффективной программы</a:t>
            </a:r>
            <a:r>
              <a:rPr lang="ru-RU" sz="1200" spc="1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наставничества;</a:t>
            </a: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5145" algn="l"/>
              </a:tabLst>
            </a:pP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анализ эффективности предложенных </a:t>
            </a:r>
            <a:r>
              <a:rPr lang="ru-RU" sz="1200" spc="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стратегий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образования пар и </a:t>
            </a:r>
            <a:r>
              <a:rPr lang="ru-RU" sz="1200" spc="-4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внесение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корректировок</a:t>
            </a:r>
            <a:r>
              <a:rPr lang="ru-RU" sz="1200" spc="5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во</a:t>
            </a:r>
            <a:r>
              <a:rPr lang="ru-RU" sz="1200" spc="5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все</a:t>
            </a:r>
            <a:r>
              <a:rPr lang="ru-RU" sz="1200" spc="5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этапы</a:t>
            </a:r>
            <a:r>
              <a:rPr lang="ru-RU" sz="1200" spc="4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реализации</a:t>
            </a:r>
            <a:r>
              <a:rPr lang="ru-RU" sz="1200" spc="5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программы</a:t>
            </a:r>
            <a:r>
              <a:rPr lang="ru-RU" sz="1200" spc="5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ru-RU" sz="1200" spc="4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соответствии</a:t>
            </a:r>
            <a:r>
              <a:rPr lang="ru-RU" sz="1200" spc="6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</a:t>
            </a:r>
            <a:r>
              <a:rPr lang="ru-RU" sz="1200" spc="4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результатами;</a:t>
            </a:r>
          </a:p>
          <a:p>
            <a:pPr marL="742950" lvl="1" indent="-285750" algn="just">
              <a:lnSpc>
                <a:spcPct val="150000"/>
              </a:lnSpc>
              <a:spcBef>
                <a:spcPts val="18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5145" algn="l"/>
              </a:tabLst>
            </a:pP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сравнение характеристик образовательного процесса на "входе" и </a:t>
            </a:r>
            <a:r>
              <a:rPr lang="ru-RU" sz="1200" spc="-4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"выходе"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реализуемой</a:t>
            </a:r>
            <a:r>
              <a:rPr lang="ru-RU" sz="1200" spc="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программы;</a:t>
            </a:r>
          </a:p>
          <a:p>
            <a:pPr marL="742950" lvl="1" indent="-285750" algn="just">
              <a:lnSpc>
                <a:spcPct val="150000"/>
              </a:lnSpc>
              <a:spcBef>
                <a:spcPts val="145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5145" algn="l"/>
              </a:tabLst>
            </a:pP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сравнение изучаемых личностных характеристик </a:t>
            </a:r>
            <a:r>
              <a:rPr lang="ru-RU" sz="1200" spc="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(вовлеченность, </a:t>
            </a:r>
            <a:r>
              <a:rPr lang="ru-RU" sz="1200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активность,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самооценка, тревожность и др.) участников программы наставничества на "входе" и "выходе" реализуемой</a:t>
            </a:r>
            <a:r>
              <a:rPr lang="ru-RU" sz="1200" spc="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программы.</a:t>
            </a:r>
            <a:endParaRPr lang="ru-RU" sz="12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89998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7993" y="431319"/>
            <a:ext cx="8054196" cy="2767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3530" algn="just">
              <a:lnSpc>
                <a:spcPct val="150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Мероприятия по популяризации роли наставника: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17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760730" algn="l"/>
                <a:tab pos="761365" algn="l"/>
              </a:tabLst>
            </a:pPr>
            <a:r>
              <a:rPr lang="ru-RU" sz="1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Организация и проведение фестивалей, форумов, конференций наставников на школьном</a:t>
            </a:r>
            <a:r>
              <a:rPr lang="ru-RU" sz="1400" spc="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уровне (один раз в квартал).</a:t>
            </a:r>
          </a:p>
          <a:p>
            <a:pPr marL="342900" lvl="0" indent="-342900">
              <a:lnSpc>
                <a:spcPct val="150000"/>
              </a:lnSpc>
              <a:spcBef>
                <a:spcPts val="18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760730" algn="l"/>
                <a:tab pos="761365" algn="l"/>
                <a:tab pos="1807845" algn="l"/>
                <a:tab pos="2512695" algn="l"/>
                <a:tab pos="3528695" algn="l"/>
                <a:tab pos="3874135" algn="l"/>
                <a:tab pos="4705350" algn="l"/>
                <a:tab pos="4983480" algn="l"/>
                <a:tab pos="60369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Выдвижение	лучших	наставников	на	конкурсы	и	мероприятия	</a:t>
            </a:r>
            <a:r>
              <a:rPr lang="ru-RU" sz="1400" spc="-4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 </a:t>
            </a:r>
            <a:r>
              <a:rPr lang="ru-RU" sz="1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муниципальном, региональном и федеральном</a:t>
            </a:r>
            <a:r>
              <a:rPr lang="ru-RU" sz="1400" spc="15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уровнях.</a:t>
            </a:r>
          </a:p>
          <a:p>
            <a:pPr marL="342900" lvl="0" indent="-342900">
              <a:lnSpc>
                <a:spcPct val="150000"/>
              </a:lnSpc>
              <a:spcBef>
                <a:spcPts val="175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760730" algn="l"/>
                <a:tab pos="761365" algn="l"/>
              </a:tabLst>
            </a:pPr>
            <a:r>
              <a:rPr lang="ru-RU" sz="1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Проведение на базе детского дома конкурса профессионального мастерства "Наставник года", «Лучшая пара»,</a:t>
            </a:r>
            <a:r>
              <a:rPr lang="ru-RU" sz="1400" spc="1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«Наставник+";</a:t>
            </a:r>
          </a:p>
          <a:p>
            <a:pPr marL="342900" lvl="0" indent="-342900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760730" algn="l"/>
                <a:tab pos="761365" algn="l"/>
              </a:tabLst>
            </a:pPr>
            <a:r>
              <a:rPr lang="ru-RU" sz="1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Награждение грамотами "Лучший</a:t>
            </a:r>
            <a:r>
              <a:rPr lang="ru-RU" sz="1400" spc="1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наставник"</a:t>
            </a:r>
            <a:endParaRPr lang="ru-RU" sz="14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94013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7970" y="224613"/>
            <a:ext cx="10800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30" algn="ctr">
              <a:spcAft>
                <a:spcPts val="0"/>
              </a:spcAft>
            </a:pPr>
            <a:r>
              <a:rPr lang="ru-RU" sz="12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14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Дорожная карта» реализации целевой модели наставничества «Рука помощи» в КГКУ Детский дом 20</a:t>
            </a:r>
          </a:p>
          <a:p>
            <a:pPr marL="74930" algn="ctr">
              <a:spcAft>
                <a:spcPts val="0"/>
              </a:spcAft>
            </a:pPr>
            <a:r>
              <a:rPr lang="ru-RU" sz="14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2021 – 2022 учебный год</a:t>
            </a:r>
            <a:endParaRPr lang="ru-RU" sz="14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499842"/>
              </p:ext>
            </p:extLst>
          </p:nvPr>
        </p:nvGraphicFramePr>
        <p:xfrm>
          <a:off x="729622" y="820370"/>
          <a:ext cx="10726257" cy="563218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26318"/>
                <a:gridCol w="1181818"/>
                <a:gridCol w="1880559"/>
                <a:gridCol w="4697652"/>
                <a:gridCol w="1269955"/>
                <a:gridCol w="1269955"/>
              </a:tblGrid>
              <a:tr h="405085"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</a:t>
                      </a:r>
                    </a:p>
                    <a:p>
                      <a:pPr marL="6858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этапа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Мероприятия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Содержание деятельности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Сроки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Ответственные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635">
                <a:tc rowSpan="2"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68580" marR="18478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Подготовка условий для запуска программы наставничества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332105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Изучение и систематизация имеющихся материалов по проблеме наставничества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59055" lvl="0" indent="-342900" algn="just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  <a:tab pos="1045845" algn="l"/>
                          <a:tab pos="1988820" algn="l"/>
                          <a:tab pos="2426335" algn="l"/>
                          <a:tab pos="2459990" algn="l"/>
                          <a:tab pos="3411855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Изучение Распоряжения Министерства просвещения Российской Федерации № Р-145 от 25 декабря 2019 г. </a:t>
                      </a:r>
                      <a:r>
                        <a:rPr lang="ru-RU" sz="10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«Об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утверждении методологии (целевой) модели наставничества обучающихся для	организаций,		</a:t>
                      </a:r>
                      <a:r>
                        <a:rPr lang="ru-RU" sz="10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осуществляющих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образовательную	деятельность	</a:t>
                      </a:r>
                      <a:r>
                        <a:rPr lang="ru-RU" sz="1000" spc="-3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общеобразовательным,			</a:t>
                      </a:r>
                      <a:r>
                        <a:rPr lang="ru-RU" sz="10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дополнительным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общеобразовательным и программам среднего профессионального образования, в том числе с применением лучших практик обмена опытом между</a:t>
                      </a:r>
                      <a:r>
                        <a:rPr lang="ru-RU" sz="10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обучающимися».</a:t>
                      </a:r>
                    </a:p>
                    <a:p>
                      <a:pPr marL="342900" marR="61595" lvl="0" indent="-342900" algn="just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Подготовка системных папок по проблеме наставничества.</a:t>
                      </a:r>
                    </a:p>
                    <a:p>
                      <a:pPr marL="342900" marR="59690" lvl="0" indent="-342900" algn="just">
                        <a:lnSpc>
                          <a:spcPts val="135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Ознакомление с шаблонами документов для реализации целевой</a:t>
                      </a:r>
                      <a:r>
                        <a:rPr lang="ru-RU" sz="10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модели.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386080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Сентябрь 2021 г.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338455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Директор детского дома, педагог-психолог и социальный педагог детского доме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44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54610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Подготовка нормативной базы реализации целевой модели наставничества в _________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351155" lvl="0" indent="-342900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Издание приказа «Внедрение целевой</a:t>
                      </a:r>
                      <a:r>
                        <a:rPr lang="ru-RU" sz="1000" spc="-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модели наставничества в КГКУ Детский дом 20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Разработка и утверждение Положения о наставничестве в КГКУ Детский дом 20</a:t>
                      </a:r>
                    </a:p>
                    <a:p>
                      <a:pPr marL="342900" marR="516255" lvl="0" indent="-342900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Разработка и утверждение Целевой</a:t>
                      </a:r>
                      <a:r>
                        <a:rPr lang="ru-RU" sz="1000" spc="-7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модели наставничества в «Рука помощи»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Разработка и утверждение «дорожной карты» внедрения системы наставничества в КГКУ Детский дом 20</a:t>
                      </a:r>
                    </a:p>
                    <a:p>
                      <a:pPr marL="342900" marR="86360" lvl="0" indent="-342900">
                        <a:lnSpc>
                          <a:spcPts val="135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Назначение координатора и кураторов внедрения Целевой модели наставничества «Рука помощи»</a:t>
                      </a:r>
                      <a:r>
                        <a:rPr lang="ru-RU" sz="1000" spc="1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(издание приказа).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386080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Сентябрь 2021 г.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338455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Директор детского дома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633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01321"/>
              </p:ext>
            </p:extLst>
          </p:nvPr>
        </p:nvGraphicFramePr>
        <p:xfrm>
          <a:off x="677864" y="693897"/>
          <a:ext cx="10225925" cy="467554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70159"/>
                <a:gridCol w="834460"/>
                <a:gridCol w="1406106"/>
                <a:gridCol w="3784744"/>
                <a:gridCol w="1231737"/>
                <a:gridCol w="2298719"/>
              </a:tblGrid>
              <a:tr h="452832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68580" marR="332105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Выбор форм и программ наставничества исходя из потребностей детского дома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7815" marR="59690" indent="-228600" algn="just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Проведение мониторинга по выявлению предварительных запросов от потенциальных наставляемых и о заинтересованных в наставничестве аудитории внутри детского дома.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386080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Октябрь 2021 г.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645160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Педагог-психолог детского дома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6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7815" marR="64135" indent="-228600" algn="just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Проведение административного совещания по вопросам реализации целевой модели наставничества. Выбор форм и</a:t>
                      </a:r>
                      <a:r>
                        <a:rPr lang="ru-RU" sz="1050" spc="26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этапов 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программы наставничества.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Октябрь 2021 г.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338455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Директор детского дома, педагог-психолог и социальный педагог детского доме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6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60960" lvl="0" indent="-342900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Сформировать банк методических материалов по программе наставничества. </a:t>
                      </a:r>
                    </a:p>
                    <a:p>
                      <a:pPr marL="297815" marR="60960" algn="just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(Наставник-воспитанник-выпускник)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71120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Октябрь 2021 г.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46545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Педагог-психолог детского дома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9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213360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Информирование участников программы о возможностях и целях целевой модели наставничества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34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Проведение педагогического</a:t>
                      </a:r>
                      <a:r>
                        <a:rPr lang="ru-RU" sz="1050" spc="-8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совета.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Проведение заседания клуба выпускников «Мы Вместе».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Проведение воспитательных</a:t>
                      </a:r>
                      <a:r>
                        <a:rPr lang="ru-RU" sz="105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часов у воспитанников 8-9 класса.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Информирование на сайте</a:t>
                      </a:r>
                      <a:r>
                        <a:rPr lang="ru-RU" sz="1050" spc="-3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детского дома.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Информирование внешней</a:t>
                      </a:r>
                      <a:r>
                        <a:rPr lang="ru-RU" sz="1050" spc="-4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среды.</a:t>
                      </a:r>
                    </a:p>
                    <a:p>
                      <a:pPr marL="297815">
                        <a:spcAft>
                          <a:spcPts val="0"/>
                        </a:spcAft>
                        <a:tabLst>
                          <a:tab pos="29845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297815">
                        <a:spcAft>
                          <a:spcPts val="0"/>
                        </a:spcAft>
                        <a:tabLst>
                          <a:tab pos="29845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71120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Октябрь-ноябрь 2021 г.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334010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Директор детского дома, педагог-психолог и социальный педагог детского доме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910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215265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Формирование базы наставляемых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indent="38100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Сбор данных о наставляемых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60960" lvl="0" indent="-342900" algn="just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  <a:tab pos="1655445" algn="l"/>
                          <a:tab pos="3201035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Проведение	анкетирования	</a:t>
                      </a:r>
                      <a:r>
                        <a:rPr lang="ru-RU" sz="1050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среди 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воспитанников и выпускников, желающих принять участие в программе</a:t>
                      </a:r>
                      <a:r>
                        <a:rPr lang="ru-RU" sz="105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наставничества.</a:t>
                      </a:r>
                    </a:p>
                    <a:p>
                      <a:pPr marL="342900" marR="60325" lvl="0" indent="-342900" algn="just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  <a:tab pos="218694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Сбор согласий на обработку персональных данных от совершеннолетних участников программы и согласия от законных представителей	</a:t>
                      </a:r>
                      <a:r>
                        <a:rPr lang="ru-RU" sz="105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несовершеннолетних 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наставляемых.</a:t>
                      </a:r>
                    </a:p>
                    <a:p>
                      <a:pPr marL="342900" marR="60325" lvl="0" indent="-342900" algn="just">
                        <a:lnSpc>
                          <a:spcPts val="135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Сбор дополнительной информации о запросах наставляемых от третьих</a:t>
                      </a:r>
                      <a:r>
                        <a:rPr lang="ru-RU" sz="1050" spc="2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лиц (педагоги детского дома, воспитатели)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71120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ноябрь 2021 г.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645160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Директор детского дома, педагог-психолог и социальный педагог детского доме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999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349012"/>
              </p:ext>
            </p:extLst>
          </p:nvPr>
        </p:nvGraphicFramePr>
        <p:xfrm>
          <a:off x="651984" y="414593"/>
          <a:ext cx="10570983" cy="31572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4945"/>
                <a:gridCol w="1276709"/>
                <a:gridCol w="1846053"/>
                <a:gridCol w="4140679"/>
                <a:gridCol w="1147313"/>
                <a:gridCol w="1725284"/>
              </a:tblGrid>
              <a:tr h="513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Формирование</a:t>
                      </a:r>
                    </a:p>
                    <a:p>
                      <a:pPr marL="6858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базы наставляемых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358775" lvl="0" indent="-342900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Формирование базы данных наставляемых из числа</a:t>
                      </a:r>
                      <a:r>
                        <a:rPr lang="ru-RU" sz="12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воспитанников и выпускников детского дома.</a:t>
                      </a:r>
                    </a:p>
                    <a:p>
                      <a:pPr marL="342900" marR="357505" lvl="0" indent="-342900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Формирование базы данных наставляемых из числа</a:t>
                      </a:r>
                      <a:r>
                        <a:rPr lang="ru-RU" sz="12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воспитанников и выпускников.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7112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ноябрь 2021 г.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38671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Педагог-психолог и социальный педагог детского доме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622">
                <a:tc rowSpan="4"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68580" marR="18478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Формирование базы наставников. Отбор и обучение наставников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60325">
                        <a:spcAft>
                          <a:spcPts val="0"/>
                        </a:spcAft>
                        <a:tabLst>
                          <a:tab pos="871855" algn="l"/>
                          <a:tab pos="108966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Выявление наставников, входящих	в	</a:t>
                      </a:r>
                      <a:r>
                        <a:rPr lang="ru-RU" sz="12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базу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потенциальных</a:t>
                      </a:r>
                    </a:p>
                    <a:p>
                      <a:pPr marL="6858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наставников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60960" algn="just">
                        <a:spcAft>
                          <a:spcPts val="0"/>
                        </a:spcAft>
                        <a:tabLst>
                          <a:tab pos="254000" algn="l"/>
                          <a:tab pos="1655445" algn="l"/>
                          <a:tab pos="320103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1.Проведение	анкетирования среди	педагогов, сотрудников детского дома,   волонтеров, желающих принять участие в программе</a:t>
                      </a:r>
                      <a:r>
                        <a:rPr lang="ru-RU" sz="12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наставничества.</a:t>
                      </a:r>
                    </a:p>
                    <a:p>
                      <a:pPr marL="297815" indent="-2286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Провести анализ базы наставников и выбрать подходящих для конкретной формы.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36576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ноябрь 2021 г.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64516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Педагог-психолог и социальный педагог детского доме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68580" marR="60325">
                        <a:spcAft>
                          <a:spcPts val="0"/>
                        </a:spcAft>
                        <a:tabLst>
                          <a:tab pos="1148080" algn="l"/>
                          <a:tab pos="13081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Обучение наставников	</a:t>
                      </a:r>
                      <a:r>
                        <a:rPr lang="ru-RU" sz="1200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работы		</a:t>
                      </a:r>
                      <a:r>
                        <a:rPr lang="ru-RU" sz="1200" spc="-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858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наставляемыми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40"/>
                        </a:lnSpc>
                        <a:spcAft>
                          <a:spcPts val="0"/>
                        </a:spcAft>
                        <a:tabLst>
                          <a:tab pos="1337945" algn="l"/>
                          <a:tab pos="2439670" algn="l"/>
                          <a:tab pos="334581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</a:t>
                      </a:r>
                      <a:r>
                        <a:rPr lang="ru-RU" sz="1200" spc="27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Подготовить	методические	материалы	для обучения наставников и их сопровождения.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ноябрь 2021 г.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Педагог-психолог и социальный педагог детского доме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1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7815" indent="-228600">
                        <a:lnSpc>
                          <a:spcPts val="1340"/>
                        </a:lnSpc>
                        <a:spcAft>
                          <a:spcPts val="0"/>
                        </a:spcAft>
                        <a:tabLst>
                          <a:tab pos="1555115" algn="l"/>
                          <a:tab pos="1951355" algn="l"/>
                          <a:tab pos="301434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</a:t>
                      </a:r>
                      <a:r>
                        <a:rPr lang="ru-RU" sz="1200" spc="2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Издать  </a:t>
                      </a:r>
                      <a:r>
                        <a:rPr lang="ru-RU" sz="1200" spc="5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приказ	об	организации	«Школы</a:t>
                      </a:r>
                    </a:p>
                    <a:p>
                      <a:pPr marL="297815" marR="60960">
                        <a:lnSpc>
                          <a:spcPts val="1350"/>
                        </a:lnSpc>
                        <a:spcAft>
                          <a:spcPts val="0"/>
                        </a:spcAft>
                        <a:tabLst>
                          <a:tab pos="1506855" algn="l"/>
                          <a:tab pos="2600325" algn="l"/>
                          <a:tab pos="34880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наставников»  </a:t>
                      </a:r>
                      <a:r>
                        <a:rPr lang="ru-RU" sz="1200" spc="7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	утверждение	программ	</a:t>
                      </a:r>
                      <a:r>
                        <a:rPr lang="ru-RU" sz="1200" spc="-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графиков обучения</a:t>
                      </a:r>
                      <a:r>
                        <a:rPr lang="ru-RU" sz="12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наставников.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36576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ноябрь 2021 г.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33845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Директор детского доме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Организовать «Школу наставников» и провести обучение.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ноябрь – декабрь 2021 г. </a:t>
                      </a:r>
                    </a:p>
                    <a:p>
                      <a:pPr marL="6985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раз в неделю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Педагог-психолог и социальный педагог детского доме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190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576134"/>
              </p:ext>
            </p:extLst>
          </p:nvPr>
        </p:nvGraphicFramePr>
        <p:xfrm>
          <a:off x="797216" y="467837"/>
          <a:ext cx="10934708" cy="563816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67350"/>
                <a:gridCol w="1138687"/>
                <a:gridCol w="2139351"/>
                <a:gridCol w="5115100"/>
                <a:gridCol w="1087110"/>
                <a:gridCol w="1087110"/>
              </a:tblGrid>
              <a:tr h="987425">
                <a:tc rowSpan="4">
                  <a:txBody>
                    <a:bodyPr/>
                    <a:lstStyle/>
                    <a:p>
                      <a:pPr marL="67945" algn="l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68580"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Формирование наставнических пар / групп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54610"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Отбор наставников и наставляемых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61595" lvl="0" indent="-342900" algn="just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Анализ заполненных анкет потенциальных наставников и сопоставление данных с анкетами наставляемых.</a:t>
                      </a:r>
                    </a:p>
                    <a:p>
                      <a:pPr marL="342900" marR="62865" lvl="0" indent="-342900" algn="just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Организация групповой встречи наставников и наставляемых.</a:t>
                      </a:r>
                    </a:p>
                    <a:p>
                      <a:pPr marL="342900" marR="59690" lvl="0" indent="-342900" algn="just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  <a:tab pos="185166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Проведение анкетирования на предмет предпочитаемого	</a:t>
                      </a:r>
                      <a:r>
                        <a:rPr lang="ru-RU" sz="105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наставника/наставляемого 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после завершения групповой</a:t>
                      </a:r>
                      <a:r>
                        <a:rPr lang="ru-RU" sz="105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встречи.</a:t>
                      </a:r>
                    </a:p>
                    <a:p>
                      <a:pPr marL="342900" marR="60960" lvl="0" indent="-342900" algn="just">
                        <a:lnSpc>
                          <a:spcPts val="135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Анализ анкет групповой встречи и соединение наставников и наставляемых в пары/</a:t>
                      </a:r>
                      <a:r>
                        <a:rPr lang="ru-RU" sz="105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группы.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494030"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раз в месяц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386715"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Педагог-психолог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9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68580" marR="213360"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Закрепление наставнических пар /</a:t>
                      </a:r>
                    </a:p>
                    <a:p>
                      <a:pPr marL="68580"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групп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ts val="1340"/>
                        </a:lnSpc>
                        <a:spcAft>
                          <a:spcPts val="0"/>
                        </a:spcAft>
                        <a:tabLst>
                          <a:tab pos="1063625" algn="l"/>
                          <a:tab pos="2013585" algn="l"/>
                          <a:tab pos="271780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</a:t>
                      </a:r>
                      <a:r>
                        <a:rPr lang="ru-RU" sz="1050" spc="29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Издание	приказа	</a:t>
                      </a:r>
                      <a:r>
                        <a:rPr lang="ru-RU" sz="105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«Об	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утверждении</a:t>
                      </a:r>
                    </a:p>
                    <a:p>
                      <a:pPr marL="297815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наставнических пар/групп».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Декабрь 2021 г.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Директор детского дома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1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7815" indent="-228600" algn="l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Составление планов индивидуального</a:t>
                      </a:r>
                      <a:r>
                        <a:rPr lang="ru-RU" sz="1050" spc="2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развития</a:t>
                      </a:r>
                    </a:p>
                    <a:p>
                      <a:pPr marL="297815" marR="60960" algn="l">
                        <a:lnSpc>
                          <a:spcPts val="1350"/>
                        </a:lnSpc>
                        <a:spcAft>
                          <a:spcPts val="0"/>
                        </a:spcAft>
                        <a:tabLst>
                          <a:tab pos="1493520" algn="l"/>
                          <a:tab pos="2834005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наставляемых, 	индивидуальные	</a:t>
                      </a:r>
                      <a:r>
                        <a:rPr lang="ru-RU" sz="105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траектории 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сотрудничества.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57150" algn="l"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Педагог-психолог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5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7815" marR="60325" indent="-228600" algn="just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Организация психологического сопровождения наставляемым, не сформировавшим пару или группу (при необходимости), продолжить</a:t>
                      </a:r>
                      <a:r>
                        <a:rPr lang="ru-RU" sz="1050" spc="26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поиск</a:t>
                      </a:r>
                    </a:p>
                    <a:p>
                      <a:pPr marL="297815" algn="l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наставника.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57150" algn="l"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течении года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Педагог-психолог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3190">
                <a:tc rowSpan="2">
                  <a:txBody>
                    <a:bodyPr/>
                    <a:lstStyle/>
                    <a:p>
                      <a:pPr marL="67945" algn="l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68580" marR="159385"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Организация и осуществление работы наставнических пар /</a:t>
                      </a:r>
                    </a:p>
                    <a:p>
                      <a:pPr marL="68580"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групп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516255"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Организация комплекса</a:t>
                      </a:r>
                    </a:p>
                    <a:p>
                      <a:pPr marL="68580" marR="154305"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последовательных встреч наставников и наставляемых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269240" lvl="0" indent="-342900" algn="l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Проведение первой, организационной,</a:t>
                      </a:r>
                      <a:r>
                        <a:rPr lang="ru-RU" sz="1050" spc="-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встречи наставника и</a:t>
                      </a:r>
                      <a:r>
                        <a:rPr lang="ru-RU" sz="105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наставляемого.</a:t>
                      </a:r>
                    </a:p>
                    <a:p>
                      <a:pPr marL="342900" marR="295910" lvl="0" indent="-342900" algn="l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Проведение второй, пробной рабочей, встречи наставника и</a:t>
                      </a:r>
                      <a:r>
                        <a:rPr lang="ru-RU" sz="105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наставляемого.</a:t>
                      </a:r>
                    </a:p>
                    <a:p>
                      <a:pPr marL="342900" marR="220345" lvl="0" indent="-342900" algn="l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Проведение встречи-планирования рабочего процесса в рамках программы наставничества</a:t>
                      </a:r>
                      <a:r>
                        <a:rPr lang="ru-RU" sz="1050" spc="-7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 наставником и</a:t>
                      </a:r>
                      <a:r>
                        <a:rPr lang="ru-RU" sz="105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наставляемым.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Регулярные встречи наставника и</a:t>
                      </a:r>
                      <a:r>
                        <a:rPr lang="ru-RU" sz="105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наставляемого:</a:t>
                      </a:r>
                    </a:p>
                    <a:p>
                      <a:pPr marL="297815" algn="l">
                        <a:spcAft>
                          <a:spcPts val="0"/>
                        </a:spcAft>
                        <a:tabLst>
                          <a:tab pos="29845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совместные мастер-классы</a:t>
                      </a:r>
                    </a:p>
                    <a:p>
                      <a:pPr marL="297815" algn="l">
                        <a:spcAft>
                          <a:spcPts val="0"/>
                        </a:spcAft>
                        <a:tabLst>
                          <a:tab pos="29845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тематические фотоссесии </a:t>
                      </a:r>
                    </a:p>
                    <a:p>
                      <a:pPr marL="297815" algn="l">
                        <a:spcAft>
                          <a:spcPts val="0"/>
                        </a:spcAft>
                        <a:tabLst>
                          <a:tab pos="29845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экскурсии на предприятия</a:t>
                      </a:r>
                    </a:p>
                    <a:p>
                      <a:pPr marL="297815" algn="l">
                        <a:spcAft>
                          <a:spcPts val="0"/>
                        </a:spcAft>
                        <a:tabLst>
                          <a:tab pos="29845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семейные вечера (чаепитие) </a:t>
                      </a:r>
                    </a:p>
                    <a:p>
                      <a:pPr marL="297815" algn="l">
                        <a:spcAft>
                          <a:spcPts val="0"/>
                        </a:spcAft>
                        <a:tabLst>
                          <a:tab pos="29845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посещение театров, кинотеатров, музеев</a:t>
                      </a:r>
                    </a:p>
                    <a:p>
                      <a:pPr marL="297815" algn="l">
                        <a:spcAft>
                          <a:spcPts val="0"/>
                        </a:spcAft>
                        <a:tabLst>
                          <a:tab pos="29845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совместное участие в социальных акциях.</a:t>
                      </a:r>
                    </a:p>
                    <a:p>
                      <a:pPr marL="342900" marR="135890" lvl="0" indent="-342900" algn="l">
                        <a:lnSpc>
                          <a:spcPts val="135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Проведение заключительной встречи наставника и</a:t>
                      </a:r>
                      <a:r>
                        <a:rPr lang="ru-RU" sz="105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наставляемого.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Декабрь 2021г.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Январь 2022 г.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Январь 2022-май 2022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Май 2022 г.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Педагог-психолог, социальный педагог, наставник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113665"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Организация текущего контроля достижения планируемых результатов</a:t>
                      </a:r>
                    </a:p>
                    <a:p>
                      <a:pPr marL="68580" algn="l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наставниками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Анкетирование. </a:t>
                      </a:r>
                    </a:p>
                    <a:p>
                      <a:pPr marL="69215" algn="l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(разработка и реализация анкет обратной связи и промежуточной оценки)</a:t>
                      </a:r>
                    </a:p>
                    <a:p>
                      <a:pPr marL="69215" algn="l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69215" algn="l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l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раз в месяц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algn="l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Педагог психолог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941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08674"/>
              </p:ext>
            </p:extLst>
          </p:nvPr>
        </p:nvGraphicFramePr>
        <p:xfrm>
          <a:off x="669236" y="323633"/>
          <a:ext cx="10760764" cy="551645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91141"/>
                <a:gridCol w="1130854"/>
                <a:gridCol w="2224933"/>
                <a:gridCol w="4407826"/>
                <a:gridCol w="1253005"/>
                <a:gridCol w="1253005"/>
              </a:tblGrid>
              <a:tr h="2060829">
                <a:tc rowSpan="3"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68580" marR="184785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Завершение наставничества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181610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Отчеты по итогам наставнической программы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60325" lvl="0" indent="-342900" algn="just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  <a:tab pos="1661160" algn="l"/>
                          <a:tab pos="309753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Проведение	мониторинга	</a:t>
                      </a:r>
                      <a:r>
                        <a:rPr lang="ru-RU" sz="1050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личной 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удовлетворенности участием в программе наставничества.</a:t>
                      </a:r>
                    </a:p>
                    <a:p>
                      <a:pPr marL="342900" marR="60325" lvl="0" indent="-342900" algn="just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Проведение мониторинга качества реализации программы</a:t>
                      </a:r>
                      <a:r>
                        <a:rPr lang="ru-RU" sz="105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наставничества.</a:t>
                      </a:r>
                    </a:p>
                    <a:p>
                      <a:pPr marL="342900" marR="66675" lvl="0" indent="-342900" algn="just">
                        <a:lnSpc>
                          <a:spcPts val="1350"/>
                        </a:lnSpc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Мониторинг и оценка влияния программ на всех участников.</a:t>
                      </a:r>
                    </a:p>
                    <a:p>
                      <a:pPr marL="342900" marR="60325" lvl="0" indent="-342900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  <a:tab pos="998220" algn="l"/>
                          <a:tab pos="1301750" algn="l"/>
                          <a:tab pos="1531620" algn="l"/>
                          <a:tab pos="1663700" algn="l"/>
                          <a:tab pos="2002790" algn="l"/>
                          <a:tab pos="2148205" algn="l"/>
                          <a:tab pos="2921635" algn="l"/>
                          <a:tab pos="304800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Издание	приказа		</a:t>
                      </a:r>
                      <a:r>
                        <a:rPr lang="ru-RU" sz="1050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«О	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проведении	</a:t>
                      </a:r>
                      <a:r>
                        <a:rPr lang="ru-RU" sz="105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итогового 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мероприятия	в	рамках		реализации		</a:t>
                      </a:r>
                      <a:r>
                        <a:rPr lang="ru-RU" sz="105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целевой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97815" marR="66675" algn="just">
                        <a:lnSpc>
                          <a:spcPts val="1350"/>
                        </a:lnSpc>
                        <a:spcAft>
                          <a:spcPts val="0"/>
                        </a:spcAft>
                        <a:tabLst>
                          <a:tab pos="29845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модели наставничества»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309880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386715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Педагог-психолог, социальный педагог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2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Мотивация и поощрения наставников</a:t>
                      </a:r>
                    </a:p>
                    <a:p>
                      <a:pPr marL="68580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68580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68580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68580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68580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68580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68580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68580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68580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68580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61595" lvl="0" indent="-342900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Приказ о поощрении участников наставнической деятельности.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Благодарственные письма</a:t>
                      </a:r>
                      <a:r>
                        <a:rPr lang="ru-RU" sz="105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наставникам и социальным </a:t>
                      </a: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партнерам, принимающих участие в реализации программы.</a:t>
                      </a:r>
                    </a:p>
                    <a:p>
                      <a:pPr marL="342900" marR="57150" lvl="0" indent="-342900" algn="just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  <a:tab pos="1577340" algn="l"/>
                          <a:tab pos="1778635" algn="l"/>
                          <a:tab pos="2724150" algn="l"/>
                          <a:tab pos="2834005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Публикация	результатов		программы наставничества, 		лучших	наставников, информации на сайте детского дома, в СМИ.</a:t>
                      </a:r>
                    </a:p>
                    <a:p>
                      <a:pPr marL="342900" marR="57150" lvl="0" indent="-342900" algn="just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  <a:tab pos="1577340" algn="l"/>
                          <a:tab pos="1778635" algn="l"/>
                          <a:tab pos="2724150" algn="l"/>
                          <a:tab pos="2834005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Проведение конкурса профессионального мастерства "Наставник года", "Лучшая пара".</a:t>
                      </a:r>
                    </a:p>
                    <a:p>
                      <a:pPr marL="342900" marR="57150" lvl="0" indent="-342900" algn="just">
                        <a:spcAft>
                          <a:spcPts val="0"/>
                        </a:spcAft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8450" algn="l"/>
                          <a:tab pos="1577340" algn="l"/>
                          <a:tab pos="1778635" algn="l"/>
                          <a:tab pos="2724150" algn="l"/>
                          <a:tab pos="2834005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Награждение всех участников программы.</a:t>
                      </a:r>
                    </a:p>
                    <a:p>
                      <a:pPr marL="29781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309880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Май – июнь 2022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338455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Директор детского доме педагог-психолог и социальный педагог детского доме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44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Обобщение опыта по реализации программы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61595" lvl="0" indent="-342900" algn="just">
                        <a:lnSpc>
                          <a:spcPts val="135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8450" algn="l"/>
                          <a:tab pos="1667510" algn="l"/>
                          <a:tab pos="296672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Обобщение опыта на муниципальном, краевом уровне.</a:t>
                      </a:r>
                    </a:p>
                    <a:p>
                      <a:pPr marL="342900" marR="61595" lvl="0" indent="-342900" algn="just">
                        <a:lnSpc>
                          <a:spcPts val="135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8450" algn="l"/>
                          <a:tab pos="1667510" algn="l"/>
                          <a:tab pos="296672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Трансляция опыта о реализации программы в СМИ, на интернет-платформах, социальных сетях.</a:t>
                      </a:r>
                    </a:p>
                    <a:p>
                      <a:pPr marL="342900" marR="61595" lvl="0" indent="-342900" algn="just">
                        <a:lnSpc>
                          <a:spcPts val="135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8450" algn="l"/>
                          <a:tab pos="1667510" algn="l"/>
                          <a:tab pos="296672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Написание гранта на всероссийском уровне.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309880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120" marR="386715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Педагог-психолог и социальный педагог детского доме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98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lifeo.ru/wp-content/uploads/kartinka-spasibo-za-vnimanie-dlya-prezentacii-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68" y="73640"/>
            <a:ext cx="8700756" cy="65255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753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88852" y="258644"/>
            <a:ext cx="6780363" cy="1890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30">
              <a:spcBef>
                <a:spcPts val="5"/>
              </a:spcBef>
              <a:spcAft>
                <a:spcPts val="0"/>
              </a:spcAft>
            </a:pPr>
            <a:r>
              <a:rPr lang="ru-RU" sz="14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Нормативные правовые акты по программе</a:t>
            </a:r>
          </a:p>
          <a:p>
            <a:pPr marL="742950" marR="144145" lvl="1" indent="-285750">
              <a:lnSpc>
                <a:spcPct val="92000"/>
              </a:lnSpc>
              <a:spcBef>
                <a:spcPts val="14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4510" algn="l"/>
                <a:tab pos="5251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Устав Детского дома</a:t>
            </a:r>
          </a:p>
          <a:p>
            <a:pPr marL="742950" lvl="1" indent="-285750">
              <a:lnSpc>
                <a:spcPts val="1470"/>
              </a:lnSpc>
              <a:spcBef>
                <a:spcPts val="11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4510" algn="l"/>
                <a:tab pos="5251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Программа Наставничества</a:t>
            </a:r>
          </a:p>
          <a:p>
            <a:pPr marL="742950" lvl="1" indent="-285750">
              <a:lnSpc>
                <a:spcPts val="1470"/>
              </a:lnSpc>
              <a:spcBef>
                <a:spcPts val="105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4510" algn="l"/>
                <a:tab pos="5251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Положение о педагогическом</a:t>
            </a:r>
            <a:r>
              <a:rPr lang="ru-RU" sz="14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совете</a:t>
            </a:r>
          </a:p>
          <a:p>
            <a:pPr marL="742950" lvl="1" indent="-285750">
              <a:lnSpc>
                <a:spcPts val="1470"/>
              </a:lnSpc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4510" algn="l"/>
                <a:tab pos="5251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Положение о методическом</a:t>
            </a:r>
            <a:r>
              <a:rPr lang="ru-RU" sz="14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совете</a:t>
            </a:r>
          </a:p>
          <a:p>
            <a:pPr marL="742950" lvl="1" indent="-285750">
              <a:lnSpc>
                <a:spcPts val="1470"/>
              </a:lnSpc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4510" algn="l"/>
                <a:tab pos="5251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Мониторинг реализации программы</a:t>
            </a:r>
          </a:p>
          <a:p>
            <a:pPr marL="742950" lvl="1" indent="-285750">
              <a:lnSpc>
                <a:spcPts val="1470"/>
              </a:lnSpc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4510" algn="l"/>
                <a:tab pos="5251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Приказ «О внедрении целевой модели наставничества»</a:t>
            </a:r>
          </a:p>
          <a:p>
            <a:pPr marL="742950" lvl="1" indent="-285750">
              <a:lnSpc>
                <a:spcPts val="1470"/>
              </a:lnSpc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4510" algn="l"/>
                <a:tab pos="5251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«Дорожная карта» реализации целевой модели наставничества</a:t>
            </a:r>
          </a:p>
          <a:p>
            <a:pPr marL="742950" lvl="1" indent="-285750">
              <a:lnSpc>
                <a:spcPts val="1470"/>
              </a:lnSpc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4510" algn="l"/>
                <a:tab pos="5251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Положение о наставничестве в организации</a:t>
            </a:r>
            <a:endParaRPr lang="ru-RU" sz="14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7659" y="2263387"/>
            <a:ext cx="8528649" cy="3072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ts val="1370"/>
              </a:lnSpc>
              <a:spcAft>
                <a:spcPts val="0"/>
              </a:spcAft>
              <a:buSzPts val="1200"/>
              <a:tabLst>
                <a:tab pos="525145" algn="l"/>
              </a:tabLst>
            </a:pPr>
            <a:r>
              <a:rPr lang="ru-RU" sz="14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целевой модели наставничества «Рука помощи»</a:t>
            </a:r>
          </a:p>
          <a:p>
            <a:pPr marL="342900" marR="153670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251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и реализация мероприятий «дорожной </a:t>
            </a:r>
            <a:r>
              <a:rPr lang="ru-RU" sz="14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карты»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внедрения целевой модели.</a:t>
            </a:r>
          </a:p>
          <a:p>
            <a:pPr marL="342900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251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и реализация программы</a:t>
            </a:r>
            <a:r>
              <a:rPr lang="ru-RU" sz="14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наставничества.</a:t>
            </a:r>
          </a:p>
          <a:p>
            <a:pPr marL="342900" marR="143510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251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Реализация кадровой политики, в том числе: привлечение, обучение и </a:t>
            </a:r>
            <a:r>
              <a:rPr lang="ru-RU" sz="14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деятельностью наставников, принимающих участие в программе</a:t>
            </a:r>
            <a:r>
              <a:rPr lang="ru-RU" sz="1400" spc="2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наставничества.</a:t>
            </a:r>
          </a:p>
          <a:p>
            <a:pPr marL="342900" marR="149225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251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Инфраструктурное и материально-техническое обеспечение реализации программ наставничества.</a:t>
            </a:r>
          </a:p>
          <a:p>
            <a:pPr marL="342900" marR="153035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251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Осуществление персонифицированного учета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воспитанников и выпускников, и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педагогов, участвующих в программах</a:t>
            </a:r>
            <a:r>
              <a:rPr lang="ru-RU" sz="1400" spc="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наставничества.</a:t>
            </a:r>
          </a:p>
          <a:p>
            <a:pPr marL="342900" marR="153035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251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Проведение внутреннего мониторинга реализации и эффективности программ наставничества в</a:t>
            </a:r>
            <a:r>
              <a:rPr lang="ru-RU" sz="1400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детском доме.</a:t>
            </a:r>
          </a:p>
          <a:p>
            <a:pPr marL="342900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251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Формирования баз данных Программы наставничества и лучших</a:t>
            </a:r>
            <a:r>
              <a:rPr lang="ru-RU" sz="1400" spc="2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практик.</a:t>
            </a:r>
          </a:p>
          <a:p>
            <a:pPr marL="342900" marR="14605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25145" algn="l"/>
                <a:tab pos="2136140" algn="l"/>
                <a:tab pos="2752725" algn="l"/>
                <a:tab pos="3853815" algn="l"/>
                <a:tab pos="5333365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условий для повышения уровня </a:t>
            </a:r>
            <a:r>
              <a:rPr lang="ru-RU" sz="14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профессионального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мастерства педагогических работников, задействованных в реализации целевой модели наставничества, в формате непрерывного образования.</a:t>
            </a:r>
            <a:endParaRPr lang="ru-RU" sz="14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355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1434" y="232913"/>
            <a:ext cx="8022566" cy="5014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710" algn="ctr">
              <a:lnSpc>
                <a:spcPts val="1370"/>
              </a:lnSpc>
              <a:spcAft>
                <a:spcPts val="0"/>
              </a:spcAft>
            </a:pPr>
            <a:r>
              <a:rPr lang="ru-RU" sz="14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Ожидаемые результаты внедрения целевой </a:t>
            </a:r>
            <a:r>
              <a:rPr lang="ru-RU" sz="1400" b="1" kern="0">
                <a:latin typeface="Times New Roman" panose="02020603050405020304" pitchFamily="18" charset="0"/>
                <a:ea typeface="Times New Roman" panose="02020603050405020304" pitchFamily="18" charset="0"/>
              </a:rPr>
              <a:t>модели </a:t>
            </a:r>
            <a:r>
              <a:rPr lang="ru-RU" sz="1400" b="1" kern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наставничества</a:t>
            </a:r>
            <a:endParaRPr lang="ru-RU" sz="1400" b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4668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251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Измеримое улучшение показателей, выпускников в сфере адаптации и социализации в обществе.</a:t>
            </a:r>
          </a:p>
          <a:p>
            <a:pPr marL="342900" marR="15113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251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Улучшение психологического климата в детском доме как среди воспитанников и выпускников, так и внутри педагогического коллектива, связанное с выстраиванием долгосрочных</a:t>
            </a:r>
            <a:r>
              <a:rPr lang="ru-RU" sz="1400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400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психологически</a:t>
            </a:r>
            <a:r>
              <a:rPr lang="ru-RU" sz="1400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комфортных</a:t>
            </a:r>
            <a:r>
              <a:rPr lang="ru-RU" sz="14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коммуникаций</a:t>
            </a:r>
            <a:r>
              <a:rPr lang="ru-RU" sz="1400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1400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основе</a:t>
            </a:r>
            <a:r>
              <a:rPr lang="ru-RU" sz="1400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партнерства.</a:t>
            </a:r>
          </a:p>
          <a:p>
            <a:pPr marL="342900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251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Рост мотивации к учебе и саморазвитию</a:t>
            </a:r>
            <a:r>
              <a:rPr lang="ru-RU" sz="1400" spc="1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воспитанников и выпускников.</a:t>
            </a:r>
          </a:p>
          <a:p>
            <a:pPr marL="342900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251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Снижение показателей неуспеваемости</a:t>
            </a:r>
            <a:r>
              <a:rPr lang="ru-RU" sz="14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воспитанников  и выпускников.</a:t>
            </a:r>
          </a:p>
          <a:p>
            <a:pPr marL="342900" marR="154940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251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Практическая реализация концепции построения индивидуальных образовательных траекторий.</a:t>
            </a:r>
          </a:p>
          <a:p>
            <a:pPr marL="342900" lvl="0" indent="-342900">
              <a:lnSpc>
                <a:spcPts val="137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251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Рост числа воспитанников и выпускников, прошедших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профориентационные</a:t>
            </a:r>
            <a:r>
              <a:rPr lang="ru-RU" sz="1400" spc="1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мероприятия.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54305" lvl="0" indent="-342900">
              <a:spcBef>
                <a:spcPts val="32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251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осознанной позиции, необходимой для выбора образовательной траектории и будущей профессиональной</a:t>
            </a:r>
            <a:r>
              <a:rPr lang="ru-RU" sz="1400" spc="1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реализации.</a:t>
            </a:r>
          </a:p>
          <a:p>
            <a:pPr marL="342900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251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Формирования активной гражданской позиции детского</a:t>
            </a:r>
            <a:r>
              <a:rPr lang="ru-RU" sz="1400" spc="1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сообщества.</a:t>
            </a:r>
          </a:p>
          <a:p>
            <a:pPr marL="342900" marR="144145" lvl="0" indent="-342900">
              <a:spcBef>
                <a:spcPts val="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6515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Рост информированности о перспективах самостоятельного </a:t>
            </a:r>
            <a:r>
              <a:rPr lang="ru-RU" sz="14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выбора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векторов творческого развития, карьерных и иных</a:t>
            </a:r>
            <a:r>
              <a:rPr lang="ru-RU" sz="1400" spc="1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возможностях.</a:t>
            </a:r>
          </a:p>
          <a:p>
            <a:pPr marL="342900" marR="153670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0452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Повышение уровня сформированности ценностных и жизненных позиций и ориентиров.</a:t>
            </a:r>
          </a:p>
          <a:p>
            <a:pPr marL="342900" marR="151765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65150" algn="l"/>
                <a:tab pos="1442085" algn="l"/>
                <a:tab pos="2660015" algn="l"/>
                <a:tab pos="2943225" algn="l"/>
                <a:tab pos="3745230" algn="l"/>
                <a:tab pos="5166995" algn="l"/>
                <a:tab pos="59607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Снижение	конфликтности	и	развитые	коммуникативных	навыков,	</a:t>
            </a:r>
            <a:r>
              <a:rPr lang="ru-RU" sz="14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горизонтального и вертикального социального</a:t>
            </a:r>
            <a:r>
              <a:rPr lang="ru-RU" sz="1400" spc="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движения.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54305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6515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Снижение проблем адаптации в (новом) учебном коллективе: психологические, организационные и</a:t>
            </a:r>
            <a:r>
              <a:rPr lang="ru-RU" sz="1400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социальные.</a:t>
            </a:r>
          </a:p>
          <a:p>
            <a:pPr marL="342900" marR="144145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65150" algn="l"/>
                <a:tab pos="1457960" algn="l"/>
                <a:tab pos="1682115" algn="l"/>
                <a:tab pos="2356485" algn="l"/>
                <a:tab pos="3540760" algn="l"/>
                <a:tab pos="4424045" algn="l"/>
                <a:tab pos="4937760" algn="l"/>
                <a:tab pos="5156835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Включение	в	систему	наставнических	отношений	детей	с	ограниченными возможностями</a:t>
            </a:r>
            <a:r>
              <a:rPr lang="ru-RU" sz="1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здоровья.</a:t>
            </a:r>
            <a:endParaRPr lang="ru-RU" sz="14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315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035955"/>
              </p:ext>
            </p:extLst>
          </p:nvPr>
        </p:nvGraphicFramePr>
        <p:xfrm>
          <a:off x="897147" y="224288"/>
          <a:ext cx="10118785" cy="630779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90864"/>
                <a:gridCol w="7327921"/>
              </a:tblGrid>
              <a:tr h="42843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Уровни структуры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33805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Направления деятельности.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363">
                <a:tc>
                  <a:txBody>
                    <a:bodyPr/>
                    <a:lstStyle/>
                    <a:p>
                      <a:pPr marL="67945" marR="60960">
                        <a:spcAft>
                          <a:spcPts val="0"/>
                        </a:spcAft>
                        <a:tabLst>
                          <a:tab pos="148653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Администрация детского дома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68580" algn="just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Принятие решение о внедрении целевой модели наставничества в детском доме;</a:t>
                      </a:r>
                    </a:p>
                    <a:p>
                      <a:pPr marL="67945" marR="65405">
                        <a:lnSpc>
                          <a:spcPts val="1350"/>
                        </a:lnSpc>
                        <a:spcAft>
                          <a:spcPts val="0"/>
                        </a:spcAft>
                        <a:tabLst>
                          <a:tab pos="454025" algn="l"/>
                          <a:tab pos="2266950" algn="l"/>
                          <a:tab pos="358203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Обеспечивает организацию инфраструктуры и материально-техническое обеспечение программ наставничества.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915">
                <a:tc>
                  <a:txBody>
                    <a:bodyPr/>
                    <a:lstStyle/>
                    <a:p>
                      <a:pPr marL="67945" marR="60960">
                        <a:spcAft>
                          <a:spcPts val="0"/>
                        </a:spcAft>
                        <a:tabLst>
                          <a:tab pos="148653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Хабаровский краевой институт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развития 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образования г. Хабаровск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60325" algn="just">
                        <a:spcAft>
                          <a:spcPts val="0"/>
                        </a:spcAft>
                        <a:tabLst>
                          <a:tab pos="57721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Организационная, методическая, </a:t>
                      </a:r>
                      <a:r>
                        <a:rPr lang="ru-RU" sz="1200" spc="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экспертно-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консультационная, информационная и просветительская поддержка участников внедрения целевой модели наставничества.</a:t>
                      </a:r>
                    </a:p>
                    <a:p>
                      <a:pPr marL="67945" marR="65405" algn="just">
                        <a:spcAft>
                          <a:spcPts val="0"/>
                        </a:spcAft>
                        <a:tabLst>
                          <a:tab pos="297180" algn="l"/>
                          <a:tab pos="1640205" algn="l"/>
                          <a:tab pos="316293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Контроль за реализацией мероприятий по внедрению целевой модели наставничества;</a:t>
                      </a:r>
                    </a:p>
                    <a:p>
                      <a:pPr marL="67945" marR="68580" algn="just">
                        <a:spcAft>
                          <a:spcPts val="0"/>
                        </a:spcAft>
                        <a:tabLst>
                          <a:tab pos="26479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Выработка предложений по совместному использованию инфраструктуры в целях внедрения целевой модели наставничества.</a:t>
                      </a:r>
                    </a:p>
                    <a:p>
                      <a:pPr marL="67945" marR="64135" algn="just">
                        <a:spcAft>
                          <a:spcPts val="0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Содействие распространению и внедрению лучших наставнических практик различных форм и ролевых моделей для обучающихся, педагогов и молодых специалистов</a:t>
                      </a:r>
                      <a:r>
                        <a:rPr lang="ru-RU" sz="1200" spc="9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7945" marR="69215" algn="just">
                        <a:spcAft>
                          <a:spcPts val="0"/>
                        </a:spcAft>
                        <a:tabLst>
                          <a:tab pos="30734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Содействие привлечению к реализации наставнических программ образовательных организаций; предприятий и организаций; государственных бюджетных учреждений культуры и спорта; юридических и физических лиц и т.д.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6420">
                <a:tc>
                  <a:txBody>
                    <a:bodyPr/>
                    <a:lstStyle/>
                    <a:p>
                      <a:pPr marL="67945" marR="60960">
                        <a:spcAft>
                          <a:spcPts val="0"/>
                        </a:spcAft>
                        <a:tabLst>
                          <a:tab pos="148653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Администрация детского дома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69215" algn="just">
                        <a:spcAft>
                          <a:spcPts val="0"/>
                        </a:spcAft>
                        <a:tabLst>
                          <a:tab pos="34417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Разработка и утверждение комплекта нормативных документов, необходимых для внедрения целевой модели наставничества </a:t>
                      </a:r>
                    </a:p>
                    <a:p>
                      <a:pPr marL="67945" marR="69215" algn="just">
                        <a:spcAft>
                          <a:spcPts val="0"/>
                        </a:spcAft>
                        <a:tabLst>
                          <a:tab pos="34417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Разработка и реализация мероприятий дорожной карты внедрения целевой модели. </a:t>
                      </a:r>
                    </a:p>
                    <a:p>
                      <a:pPr marL="67945" marR="69215" algn="just">
                        <a:spcAft>
                          <a:spcPts val="0"/>
                        </a:spcAft>
                        <a:tabLst>
                          <a:tab pos="34417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Реализация программ наставничества.</a:t>
                      </a:r>
                    </a:p>
                    <a:p>
                      <a:pPr marL="67945" marR="69215" algn="just">
                        <a:spcAft>
                          <a:spcPts val="0"/>
                        </a:spcAft>
                        <a:tabLst>
                          <a:tab pos="34417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Назначение	координатора и кураторов	внедрения целевой модели наставничества.</a:t>
                      </a:r>
                    </a:p>
                    <a:p>
                      <a:pPr marL="67945" marR="60325" algn="just">
                        <a:spcAft>
                          <a:spcPts val="0"/>
                        </a:spcAft>
                        <a:tabLst>
                          <a:tab pos="57721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Инфраструктурное и материально-техническое обеспечение реализации программ</a:t>
                      </a:r>
                      <a:r>
                        <a:rPr lang="ru-RU" sz="1200" spc="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наставничества.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277">
                <a:tc>
                  <a:txBody>
                    <a:bodyPr/>
                    <a:lstStyle/>
                    <a:p>
                      <a:pPr marL="67945" marR="60960">
                        <a:spcAft>
                          <a:spcPts val="0"/>
                        </a:spcAft>
                        <a:tabLst>
                          <a:tab pos="148653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Координатор м кураторы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05"/>
                        </a:lnSpc>
                        <a:spcAft>
                          <a:spcPts val="0"/>
                        </a:spcAft>
                        <a:tabLst>
                          <a:tab pos="29718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Формирование базы наставников и</a:t>
                      </a:r>
                      <a:r>
                        <a:rPr lang="ru-RU" sz="1200" spc="1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наставляемых.</a:t>
                      </a:r>
                    </a:p>
                    <a:p>
                      <a:pPr marL="67945" marR="68580">
                        <a:spcAft>
                          <a:spcPts val="0"/>
                        </a:spcAft>
                        <a:tabLst>
                          <a:tab pos="297180" algn="l"/>
                          <a:tab pos="1329690" algn="l"/>
                          <a:tab pos="2124075" algn="l"/>
                          <a:tab pos="3123565" algn="l"/>
                          <a:tab pos="3425190" algn="l"/>
                          <a:tab pos="384683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Организация обучения наставников (в том </a:t>
                      </a:r>
                      <a:r>
                        <a:rPr lang="ru-RU" sz="12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числе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привлечение экспертов для проведения</a:t>
                      </a:r>
                      <a:r>
                        <a:rPr lang="ru-RU" sz="1200" spc="9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обучения).</a:t>
                      </a:r>
                    </a:p>
                    <a:p>
                      <a:pPr marL="67945" marR="67310">
                        <a:spcAft>
                          <a:spcPts val="0"/>
                        </a:spcAft>
                        <a:tabLst>
                          <a:tab pos="297180" algn="l"/>
                          <a:tab pos="1147445" algn="l"/>
                          <a:tab pos="2091055" algn="l"/>
                          <a:tab pos="2993390" algn="l"/>
                          <a:tab pos="374396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Контроль процедуры внедрения целевой </a:t>
                      </a:r>
                      <a:r>
                        <a:rPr lang="ru-RU" sz="12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модели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наставничества.</a:t>
                      </a:r>
                    </a:p>
                    <a:p>
                      <a:pPr marL="67945">
                        <a:spcAft>
                          <a:spcPts val="0"/>
                        </a:spcAft>
                        <a:tabLst>
                          <a:tab pos="29718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Контроль проведения программ</a:t>
                      </a:r>
                      <a:r>
                        <a:rPr lang="ru-RU" sz="1200" spc="6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наставничества.</a:t>
                      </a:r>
                    </a:p>
                    <a:p>
                      <a:pPr marL="67945" marR="60960">
                        <a:spcAft>
                          <a:spcPts val="0"/>
                        </a:spcAft>
                        <a:tabLst>
                          <a:tab pos="297180" algn="l"/>
                          <a:tab pos="1019175" algn="l"/>
                          <a:tab pos="1270635" algn="l"/>
                          <a:tab pos="1902460" algn="l"/>
                          <a:tab pos="3058795" algn="l"/>
                          <a:tab pos="415734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Участие в оценке вовлеченности </a:t>
                      </a:r>
                      <a:r>
                        <a:rPr lang="ru-RU" sz="1200" spc="-9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различные формы</a:t>
                      </a:r>
                      <a:r>
                        <a:rPr lang="ru-RU" sz="1200" spc="3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наставничества.</a:t>
                      </a:r>
                    </a:p>
                    <a:p>
                      <a:pPr marL="67945" marR="67310">
                        <a:spcAft>
                          <a:spcPts val="0"/>
                        </a:spcAft>
                        <a:tabLst>
                          <a:tab pos="297180" algn="l"/>
                          <a:tab pos="1009015" algn="l"/>
                          <a:tab pos="2319020" algn="l"/>
                          <a:tab pos="3100705" algn="l"/>
                          <a:tab pos="415099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Решение организационных вопросов, возникающих </a:t>
                      </a:r>
                      <a:r>
                        <a:rPr lang="ru-RU" sz="1200" spc="-9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процессе реализации</a:t>
                      </a:r>
                      <a:r>
                        <a:rPr lang="ru-RU" sz="1200" spc="4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модели.</a:t>
                      </a:r>
                    </a:p>
                    <a:p>
                      <a:pPr marL="67945" marR="67310">
                        <a:spcAft>
                          <a:spcPts val="0"/>
                        </a:spcAft>
                        <a:tabLst>
                          <a:tab pos="297180" algn="l"/>
                          <a:tab pos="1009015" algn="l"/>
                          <a:tab pos="2319020" algn="l"/>
                          <a:tab pos="3100705" algn="l"/>
                          <a:tab pos="415099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Мониторинг результатов эффективности реализации целевой модели</a:t>
                      </a:r>
                      <a:r>
                        <a:rPr lang="ru-RU" sz="1200" spc="4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наставничества.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93">
                <a:tc>
                  <a:txBody>
                    <a:bodyPr/>
                    <a:lstStyle/>
                    <a:p>
                      <a:pPr marL="67945" marR="60960">
                        <a:spcAft>
                          <a:spcPts val="0"/>
                        </a:spcAft>
                        <a:tabLst>
                          <a:tab pos="148653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Наставники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69215" algn="just">
                        <a:spcAft>
                          <a:spcPts val="0"/>
                        </a:spcAft>
                        <a:tabLst>
                          <a:tab pos="34417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Реализация наставнического цикла.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00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2589" y="603849"/>
            <a:ext cx="753086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30">
              <a:spcBef>
                <a:spcPts val="450"/>
              </a:spcBef>
              <a:spcAft>
                <a:spcPts val="0"/>
              </a:spcAft>
              <a:tabLst>
                <a:tab pos="531495" algn="l"/>
              </a:tabLst>
            </a:pPr>
            <a:r>
              <a:rPr lang="ru-RU" sz="14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Целевой модели наставничества выделяются следующие главные роли:</a:t>
            </a:r>
          </a:p>
          <a:p>
            <a:pPr marL="342900" marR="15176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304165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Наставляемый – воспитанник или выпускник детского дома, который через взаимодействие с наставником и при его помощи и </a:t>
            </a:r>
            <a:r>
              <a:rPr lang="ru-RU" sz="14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поддержке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решает конкретные жизненные задачи, личные и профессиональные,</a:t>
            </a:r>
            <a:r>
              <a:rPr lang="ru-RU" sz="140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приобретает</a:t>
            </a:r>
            <a:r>
              <a:rPr lang="ru-RU" sz="1400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новый</a:t>
            </a:r>
            <a:r>
              <a:rPr lang="ru-RU" sz="1400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опыт</a:t>
            </a:r>
            <a:r>
              <a:rPr lang="ru-RU" sz="1400" spc="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400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развивает</a:t>
            </a:r>
            <a:r>
              <a:rPr lang="ru-RU" sz="1400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новые</a:t>
            </a:r>
            <a:r>
              <a:rPr lang="ru-RU" sz="1400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навыки</a:t>
            </a:r>
            <a:r>
              <a:rPr lang="ru-RU" sz="14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400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компетенции.</a:t>
            </a:r>
          </a:p>
          <a:p>
            <a:pPr marL="342900" marR="14795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304165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Наставник – участник программы, имеющий успешный опыт в достижении жизненного результата, личностного  и  профессионального,  способный  и  готовый  поделиться этим  опытом  и  навыками,  необходимыми  для  поддержки   процессов   самореализации и самосовершенствования</a:t>
            </a:r>
            <a:r>
              <a:rPr lang="ru-RU" sz="1400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наставляемого.</a:t>
            </a:r>
          </a:p>
          <a:p>
            <a:pPr marL="342900" marR="15430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304165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Координатор – директор детского дома, который отвечает за разработку и реализацию программы наставничества в организации в целом. организацию всего цикла программы</a:t>
            </a:r>
            <a:r>
              <a:rPr lang="ru-RU" sz="14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наставничества.</a:t>
            </a:r>
          </a:p>
          <a:p>
            <a:pPr marL="342900" marR="15430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304165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Куратор – педагог-психолог, социальный педагог детского дома, организует реализацию программы наставничества согласно выбранным формам. </a:t>
            </a:r>
          </a:p>
          <a:p>
            <a:pPr marR="156845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R="156845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Реализация наставнической программы происходит через работу куратора с двумя базами: базой наставляемых и базой наставников. Формирование этих баз осуществляется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куратором, педагогами, располагающими информацией о потребностях педагогов и подростков - будущих участников программы.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558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46163" y="167738"/>
            <a:ext cx="70472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154305" lvl="1" algn="ctr">
              <a:spcAft>
                <a:spcPts val="0"/>
              </a:spcAft>
              <a:buSzPts val="1200"/>
              <a:tabLst>
                <a:tab pos="304165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Этапы реализации целевой модели наставничества в детском доме</a:t>
            </a:r>
            <a:endParaRPr lang="ru-RU" sz="16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794045"/>
              </p:ext>
            </p:extLst>
          </p:nvPr>
        </p:nvGraphicFramePr>
        <p:xfrm>
          <a:off x="163902" y="506292"/>
          <a:ext cx="11671540" cy="6328608"/>
        </p:xfrm>
        <a:graphic>
          <a:graphicData uri="http://schemas.openxmlformats.org/drawingml/2006/table">
            <a:tbl>
              <a:tblPr firstRow="1" firstCol="1" bandRow="1"/>
              <a:tblGrid>
                <a:gridCol w="2393547"/>
                <a:gridCol w="5998160"/>
                <a:gridCol w="3279833"/>
              </a:tblGrid>
              <a:tr h="142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Этапы</a:t>
                      </a:r>
                    </a:p>
                  </a:txBody>
                  <a:tcPr marL="21724" marR="21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Мероприятия</a:t>
                      </a:r>
                    </a:p>
                  </a:txBody>
                  <a:tcPr marL="21724" marR="21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Результат</a:t>
                      </a:r>
                    </a:p>
                  </a:txBody>
                  <a:tcPr marL="21724" marR="21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1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Подготовка условий	</a:t>
                      </a:r>
                      <a:r>
                        <a:rPr lang="ru-RU" sz="10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запуска программы наставничества</a:t>
                      </a:r>
                    </a:p>
                  </a:txBody>
                  <a:tcPr marL="21724" marR="21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 благоприятных условий для запуска</a:t>
                      </a:r>
                      <a:r>
                        <a:rPr lang="ru-RU" sz="1000" spc="6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Сбор предварительных запросов от потенциальных</a:t>
                      </a:r>
                      <a:r>
                        <a:rPr lang="ru-RU" sz="1000" spc="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наставляемых.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Выбор	аудитории для поиска наставников.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Информирование и выбор форм наставничества.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 внешнем контуре: информационная работа, направленная на привлечение внешних ресурсов к реализации программы.</a:t>
                      </a:r>
                    </a:p>
                  </a:txBody>
                  <a:tcPr marL="21724" marR="21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Дорожная карта (Приложение 1) реализации наставничества.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Пакет документов.</a:t>
                      </a:r>
                    </a:p>
                  </a:txBody>
                  <a:tcPr marL="21724" marR="21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Формирование базы наставляемых</a:t>
                      </a:r>
                    </a:p>
                  </a:txBody>
                  <a:tcPr marL="21724" marR="21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Выявление конкретных проблем обучающихся школы, которые можно решить с помощью наставничества.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Сбор и систематизация запросов от потенциальных</a:t>
                      </a:r>
                      <a:r>
                        <a:rPr lang="ru-RU" sz="1000" spc="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наставляемых.</a:t>
                      </a:r>
                    </a:p>
                  </a:txBody>
                  <a:tcPr marL="21724" marR="21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Формированная </a:t>
                      </a:r>
                      <a:r>
                        <a:rPr lang="ru-RU" sz="10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база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наставляемых с картой запросов.</a:t>
                      </a:r>
                    </a:p>
                  </a:txBody>
                  <a:tcPr marL="21724" marR="21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Формирование базы наставников</a:t>
                      </a:r>
                    </a:p>
                  </a:txBody>
                  <a:tcPr marL="21724" marR="21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Работа с внутренним контуром включает действия по формированию базы из числа: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выпускников, мотивированных помочь сверстникам в образовательных,</a:t>
                      </a:r>
                      <a:r>
                        <a:rPr lang="ru-RU" sz="1000" spc="8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спортивных,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творческих и адаптационных вопросах (например, участники кружков по</a:t>
                      </a:r>
                      <a:r>
                        <a:rPr lang="ru-RU" sz="1000" spc="6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интересам,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театральных или музыкальных групп, проектных классов, спортивных секций);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организаторов досуговой деятельности в образовательной организации и</a:t>
                      </a:r>
                      <a:r>
                        <a:rPr lang="ru-RU" sz="1000" spc="6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других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представителей родительского сообщества с выраженной гражданской позицией.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Работа с внешним контуром на данном этапе включает действия по формированию</a:t>
                      </a:r>
                      <a:r>
                        <a:rPr lang="ru-RU" sz="1000" b="1" spc="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базы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наставников из числа: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выпускников, заинтересованных в поддержке своего</a:t>
                      </a:r>
                      <a:r>
                        <a:rPr lang="ru-RU" sz="1000" spc="3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детского дома;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сотрудников региональных предприятий, заинтересованных в подготовке</a:t>
                      </a:r>
                      <a:r>
                        <a:rPr lang="ru-RU" sz="1000" spc="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будущих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кадров (возможно пересечение с выпускниками);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успешных предпринимателей или общественных деятелей, которые чувствуют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потребность передать свой опыт;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представители других  </a:t>
                      </a:r>
                      <a:r>
                        <a:rPr lang="ru-RU" sz="10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организаций,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 которыми есть партнерские</a:t>
                      </a:r>
                      <a:r>
                        <a:rPr lang="ru-RU" sz="1000" spc="2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связи.</a:t>
                      </a:r>
                    </a:p>
                  </a:txBody>
                  <a:tcPr marL="21724" marR="21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Формирование </a:t>
                      </a:r>
                      <a:r>
                        <a:rPr lang="ru-RU" sz="10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базы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наставников, которые потенциально могут участвовать как в текущей программе наставничества, так и в будущем.</a:t>
                      </a:r>
                    </a:p>
                  </a:txBody>
                  <a:tcPr marL="21724" marR="21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Отбор и обучение наставников</a:t>
                      </a:r>
                    </a:p>
                  </a:txBody>
                  <a:tcPr marL="21724" marR="21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Выявление наставников, входящих в базу потенциальных наставников, подходящих для конкретной</a:t>
                      </a:r>
                      <a:r>
                        <a:rPr lang="ru-RU" sz="1000" spc="3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Обучение наставников для работы с</a:t>
                      </a:r>
                      <a:r>
                        <a:rPr lang="ru-RU" sz="10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наставляемыми.</a:t>
                      </a:r>
                    </a:p>
                  </a:txBody>
                  <a:tcPr marL="21724" marR="21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Заполнены анкеты (Приложение 2)	</a:t>
                      </a:r>
                      <a:r>
                        <a:rPr lang="ru-RU" sz="1000" spc="-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письменной свободной форме </a:t>
                      </a:r>
                      <a:r>
                        <a:rPr lang="ru-RU" sz="1000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всеми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потенциальными наставниками.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Собеседование	с наставниками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 обучения.</a:t>
                      </a:r>
                    </a:p>
                  </a:txBody>
                  <a:tcPr marL="21724" marR="21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3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Организация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хода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наставнической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24" marR="21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Закрепление	гармоничных	и продуктивных отношений в наставнической паре/группе так,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чтобы	они были максимально комфортными, стабильными и результативными для обеих сторон.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Работа в каждой паре/группе включает: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встречу-знакомство,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пробную рабочую встречу,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встречу-планирование,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комплекс последовательных встреч,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итоговую встречу.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724" marR="21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Мониторинг: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сбор обратной связи от наставляемых для мониторинга динамики влияния программы на наставляемых;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сбор обратной связи от наставников, наставляемых	и кураторов для мониторинга эффективности реализации программы.</a:t>
                      </a:r>
                    </a:p>
                  </a:txBody>
                  <a:tcPr marL="21724" marR="21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8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Завершение программы наставничества</a:t>
                      </a:r>
                    </a:p>
                  </a:txBody>
                  <a:tcPr marL="21724" marR="21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Подведение итогов работы каждой пары/группы.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Подведение итогов программы школы.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Публичное подведение итогов и популяризация</a:t>
                      </a:r>
                      <a:r>
                        <a:rPr lang="ru-RU" sz="10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практик.</a:t>
                      </a:r>
                    </a:p>
                  </a:txBody>
                  <a:tcPr marL="21724" marR="21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Собраны лучшие наставнические практики.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Поощрение наставников.</a:t>
                      </a:r>
                    </a:p>
                  </a:txBody>
                  <a:tcPr marL="21724" marR="21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969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3411" y="267419"/>
            <a:ext cx="8160589" cy="4365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0"/>
              </a:spcAft>
              <a:tabLst>
                <a:tab pos="2042795" algn="l"/>
                <a:tab pos="2043430" algn="l"/>
              </a:tabLs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Форма наставничества «Наставник –</a:t>
            </a:r>
            <a:r>
              <a:rPr lang="ru-RU" sz="1400" b="1" spc="1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воспитанник - выпускник»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35"/>
              </a:spcBef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930" marR="153035" algn="just"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Цель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успешное формирование у воспитанников и выпускников осознанного подхода к реализации личностного потенциала, рост числа заинтересованной в развитии собственных талантов и навыков</a:t>
            </a:r>
            <a:r>
              <a:rPr lang="ru-RU" sz="14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молодежи.</a:t>
            </a:r>
          </a:p>
          <a:p>
            <a:pPr marL="74930">
              <a:spcAft>
                <a:spcPts val="0"/>
              </a:spcAft>
            </a:pPr>
            <a:r>
              <a:rPr lang="ru-RU" sz="14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</a:t>
            </a:r>
            <a:r>
              <a:rPr lang="ru-RU" sz="14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400" b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25145" algn="l"/>
                <a:tab pos="46526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Помощь воспитанникам и выпускникам в  раскрытии  и  оценке  </a:t>
            </a:r>
            <a:r>
              <a:rPr lang="ru-RU" sz="1400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своего </a:t>
            </a:r>
            <a:r>
              <a:rPr lang="ru-RU" sz="1400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личного	потенциала.</a:t>
            </a:r>
          </a:p>
          <a:p>
            <a:pPr marL="342900" marR="154305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251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Повышение мотивации к учебе и саморазвитию, к саморегуляции, формирования ценностных и жизненных</a:t>
            </a:r>
            <a:r>
              <a:rPr lang="ru-RU" sz="1400" spc="1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ориентиров.</a:t>
            </a:r>
          </a:p>
          <a:p>
            <a:pPr marL="342900" marR="153035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25145" algn="l"/>
                <a:tab pos="1399540" algn="l"/>
                <a:tab pos="2269490" algn="l"/>
                <a:tab pos="3763010" algn="l"/>
                <a:tab pos="5267960" algn="l"/>
                <a:tab pos="610489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	лидерских,	организационных,	коммуникативных	навыков	</a:t>
            </a:r>
            <a:r>
              <a:rPr lang="ru-RU" sz="1400" spc="-9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метакомпетенций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marR="154305" lvl="0" indent="-342900">
              <a:spcBef>
                <a:spcPts val="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251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Помощь в построении образовательной траектории и будущей профессиональной реализации.</a:t>
            </a:r>
          </a:p>
          <a:p>
            <a:pPr>
              <a:spcBef>
                <a:spcPts val="25"/>
              </a:spcBef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74930">
              <a:lnSpc>
                <a:spcPts val="1370"/>
              </a:lnSpc>
              <a:spcAft>
                <a:spcPts val="0"/>
              </a:spcAft>
            </a:pPr>
            <a:r>
              <a:rPr lang="ru-RU" sz="14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Результат:</a:t>
            </a:r>
          </a:p>
          <a:p>
            <a:pPr marL="342900" marR="154305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251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Повышение успеваемости и улучшение психоэмоционального фона в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детском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доме.</a:t>
            </a:r>
          </a:p>
          <a:p>
            <a:pPr marL="342900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251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Увеличение процента воспитанников и выпускников, успешно прошедших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предпрофориентационную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программу.</a:t>
            </a:r>
          </a:p>
          <a:p>
            <a:pPr marL="342900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251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Численный  рост  успешно  реализованных  и  представленных  результатов проектной деятельности в детском доме (совместно с </a:t>
            </a:r>
            <a:r>
              <a:rPr lang="ru-RU" sz="14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представителем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предприятия).</a:t>
            </a:r>
          </a:p>
          <a:p>
            <a:pPr marL="342900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25145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Увеличение числа выпускников, планирующих стать наставниками в будущем и присоединиться к сообществу благодарных</a:t>
            </a:r>
            <a:r>
              <a:rPr lang="ru-RU" sz="1400" spc="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выпускников.</a:t>
            </a:r>
            <a:endParaRPr lang="ru-RU" sz="14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390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54370" y="230681"/>
            <a:ext cx="81749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930" algn="ctr">
              <a:spcBef>
                <a:spcPts val="5"/>
              </a:spcBef>
              <a:spcAft>
                <a:spcPts val="0"/>
              </a:spcAft>
            </a:pPr>
            <a:r>
              <a:rPr lang="ru-RU" sz="14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Характеристика участников формы наставничества «Наставник –</a:t>
            </a:r>
            <a:r>
              <a:rPr lang="ru-RU" sz="1400" b="1" kern="0" spc="1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воспитанник - выпускник»</a:t>
            </a:r>
            <a:endParaRPr lang="ru-RU" sz="14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952443"/>
              </p:ext>
            </p:extLst>
          </p:nvPr>
        </p:nvGraphicFramePr>
        <p:xfrm>
          <a:off x="1009291" y="854017"/>
          <a:ext cx="9851366" cy="2890520"/>
        </p:xfrm>
        <a:graphic>
          <a:graphicData uri="http://schemas.openxmlformats.org/drawingml/2006/table">
            <a:tbl>
              <a:tblPr firstRow="1" firstCol="1" bandRow="1"/>
              <a:tblGrid>
                <a:gridCol w="4194808"/>
                <a:gridCol w="2828279"/>
                <a:gridCol w="2828279"/>
              </a:tblGrid>
              <a:tr h="122526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Наставник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78" marR="58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Наставляемый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78" marR="58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526"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Кто может быть.</a:t>
                      </a:r>
                    </a:p>
                  </a:txBody>
                  <a:tcPr marL="58678" marR="58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Активный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78" marR="58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Пассивный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678" marR="58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87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Неравнодушный профессионал с большим (от 5 лет) опытом работы с высокой квалификацией.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Активная жизненная позиция.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Обладает развитыми коммуникативными навыками, гибкостью в общении, умением отнестись к ученику как к равному в диалоге и потенциально будущему коллеге.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Возможно, выпускник того же образовательного учреждения, член сообщества благодарных выпускников.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Возможно, работодатели и сотрудники организаций города.</a:t>
                      </a:r>
                    </a:p>
                  </a:txBody>
                  <a:tcPr marL="58678" marR="58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Социально активный воспитанник или выпускник с особыми образовательными потребностями, мотивированный к расширению круга общения, самосовершенствованию, получению новых навыков.</a:t>
                      </a:r>
                    </a:p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678" marR="58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Плохо мотивированный, дезориентированный воспитанник или выпускник, не имеющий желания самостоятельно выбирать образовательную траекторию, мало информированный	о карьерных	и образовательных перспективах, равнодушный к процессам внутри детского и ее сообщества.</a:t>
                      </a:r>
                    </a:p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678" marR="58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55542" y="3980614"/>
            <a:ext cx="66130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930">
              <a:spcBef>
                <a:spcPts val="5"/>
              </a:spcBef>
              <a:spcAft>
                <a:spcPts val="0"/>
              </a:spcAft>
            </a:pPr>
            <a:r>
              <a:rPr lang="ru-RU" sz="14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Варианты программы наставничества </a:t>
            </a:r>
            <a:r>
              <a:rPr lang="ru-RU" sz="14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«Наставник –</a:t>
            </a:r>
            <a:r>
              <a:rPr lang="ru-RU" sz="1400" b="1" kern="0" spc="1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воспитанник - выпускник</a:t>
            </a:r>
            <a:r>
              <a:rPr lang="ru-RU" sz="12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sz="12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642240"/>
              </p:ext>
            </p:extLst>
          </p:nvPr>
        </p:nvGraphicFramePr>
        <p:xfrm>
          <a:off x="1125491" y="4438802"/>
          <a:ext cx="9821429" cy="105029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644254"/>
                <a:gridCol w="6177175"/>
              </a:tblGrid>
              <a:tr h="174625">
                <a:tc>
                  <a:txBody>
                    <a:bodyPr/>
                    <a:lstStyle/>
                    <a:p>
                      <a:pPr marL="114935" marR="11366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Формы взаимодействия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99895" marR="169608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Цель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5665">
                <a:tc>
                  <a:txBody>
                    <a:bodyPr/>
                    <a:lstStyle/>
                    <a:p>
                      <a:pPr marL="67945" marR="60960">
                        <a:spcAft>
                          <a:spcPts val="0"/>
                        </a:spcAft>
                        <a:tabLst>
                          <a:tab pos="989330" algn="l"/>
                          <a:tab pos="2084705" algn="l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«Активный профессионал – равнодушный воспитанник или выпускник»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6286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Мотивационная и ценностная поддержка с развитием коммуникативных, творческих, лидерских навыков, стимулирование идей саморазвития, осознанного</a:t>
                      </a:r>
                      <a:r>
                        <a:rPr lang="ru-RU" sz="1400" spc="29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выбора образовательной и карьерной траектории.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136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3070" y="27033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9705" marR="248285" algn="ctr">
              <a:spcAft>
                <a:spcPts val="0"/>
              </a:spcAft>
            </a:pPr>
            <a:r>
              <a:rPr lang="ru-RU" sz="1200" b="1" kern="0">
                <a:latin typeface="Times New Roman" panose="02020603050405020304" pitchFamily="18" charset="0"/>
                <a:ea typeface="Times New Roman" panose="02020603050405020304" pitchFamily="18" charset="0"/>
              </a:rPr>
              <a:t>Схема реализации формы наставничества «Наставник –</a:t>
            </a:r>
            <a:r>
              <a:rPr lang="ru-RU" sz="1200" b="1" kern="0" spc="125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b="1" kern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воспитанник - выпускник»</a:t>
            </a:r>
            <a:endParaRPr lang="ru-RU" sz="1200" b="1" ker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400433"/>
              </p:ext>
            </p:extLst>
          </p:nvPr>
        </p:nvGraphicFramePr>
        <p:xfrm>
          <a:off x="948906" y="731995"/>
          <a:ext cx="10067026" cy="5586277"/>
        </p:xfrm>
        <a:graphic>
          <a:graphicData uri="http://schemas.openxmlformats.org/drawingml/2006/table">
            <a:tbl>
              <a:tblPr firstRow="1" firstCol="1" bandRow="1"/>
              <a:tblGrid>
                <a:gridCol w="5033513"/>
                <a:gridCol w="5033513"/>
              </a:tblGrid>
              <a:tr h="208008"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Этапы реализации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Мероприятия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414" marR="5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17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Представление программы наставничества «Рука помощи»</a:t>
                      </a:r>
                    </a:p>
                  </a:txBody>
                  <a:tcPr marL="53414" marR="5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Педагогический совет, клуб выпускников «Мы Вместе», социальные сети, СМИ.</a:t>
                      </a:r>
                    </a:p>
                  </a:txBody>
                  <a:tcPr marL="53414" marR="5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033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Проводится отбор наставников из числа активных и опытных 	педагогов, представителей благодарных выпускников, работодателей.</a:t>
                      </a:r>
                    </a:p>
                  </a:txBody>
                  <a:tcPr marL="53414" marR="5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  <a:tabLst>
                          <a:tab pos="1394460" algn="l"/>
                          <a:tab pos="266319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Анкетирование</a:t>
                      </a: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Использование базы наставников. Поиск наставников через социальные сети. </a:t>
                      </a:r>
                    </a:p>
                  </a:txBody>
                  <a:tcPr marL="53414" marR="5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283"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Обучение наставников.</a:t>
                      </a:r>
                    </a:p>
                  </a:txBody>
                  <a:tcPr marL="53414" marR="5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61595">
                        <a:spcAft>
                          <a:spcPts val="0"/>
                        </a:spcAft>
                        <a:tabLst>
                          <a:tab pos="1122045" algn="l"/>
                          <a:tab pos="1264285" algn="l"/>
                          <a:tab pos="2284095" algn="l"/>
                          <a:tab pos="272923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Обучение проводится </a:t>
                      </a:r>
                      <a:r>
                        <a:rPr lang="ru-RU" sz="12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куратором (педагогом-психологом)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программы наставничества </a:t>
                      </a:r>
                      <a:r>
                        <a:rPr lang="ru-RU" sz="12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один раз в неделю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marL="67945" marR="61595">
                        <a:spcAft>
                          <a:spcPts val="0"/>
                        </a:spcAft>
                        <a:tabLst>
                          <a:tab pos="1122045" algn="l"/>
                          <a:tab pos="1264285" algn="l"/>
                          <a:tab pos="2284095" algn="l"/>
                          <a:tab pos="272923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Работа с </a:t>
                      </a:r>
                      <a:r>
                        <a:rPr lang="ru-RU" sz="12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пособиями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Ментори «Рабочие тетради</a:t>
                      </a:r>
                      <a:r>
                        <a:rPr lang="ru-RU" sz="12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наставника».</a:t>
                      </a:r>
                    </a:p>
                  </a:txBody>
                  <a:tcPr marL="53414" marR="5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236">
                <a:tc>
                  <a:txBody>
                    <a:bodyPr/>
                    <a:lstStyle/>
                    <a:p>
                      <a:pPr marL="67945" marR="6096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Проводится отбор воспитанников или выпускников, имеющих проблемы с учебой, не мотивированных, не умеющих строить свою образовательную траекторию. </a:t>
                      </a:r>
                    </a:p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414" marR="5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Анкетирование</a:t>
                      </a: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Листы </a:t>
                      </a:r>
                      <a:r>
                        <a:rPr lang="ru-RU" sz="1200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опроса (запросы наставляемых).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Использование базы</a:t>
                      </a:r>
                      <a:r>
                        <a:rPr lang="ru-RU" sz="12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наставляемых.</a:t>
                      </a:r>
                    </a:p>
                  </a:txBody>
                  <a:tcPr marL="53414" marR="5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017"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Формирование пар, групп.</a:t>
                      </a:r>
                    </a:p>
                  </a:txBody>
                  <a:tcPr marL="53414" marR="5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Личные встречи или групповая работа в</a:t>
                      </a:r>
                    </a:p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формате «быстрых встреч».</a:t>
                      </a:r>
                    </a:p>
                  </a:txBody>
                  <a:tcPr marL="53414" marR="5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042">
                <a:tc>
                  <a:txBody>
                    <a:bodyPr/>
                    <a:lstStyle/>
                    <a:p>
                      <a:pPr marL="67945" marR="60960">
                        <a:spcAft>
                          <a:spcPts val="0"/>
                        </a:spcAft>
                        <a:tabLst>
                          <a:tab pos="185991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Повышение образовательных результатов у наставляемых. Мотивированны, интегрированы в сообщество.</a:t>
                      </a:r>
                      <a:r>
                        <a:rPr lang="ru-RU" sz="1200" spc="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Осознано</a:t>
                      </a:r>
                    </a:p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подходят к выбору профессий.</a:t>
                      </a:r>
                    </a:p>
                  </a:txBody>
                  <a:tcPr marL="53414" marR="5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Анализ мотивации по реализации программы. Формирование навыков построения образовательной траектории у наставляемых. Определение образовательной</a:t>
                      </a:r>
                      <a:r>
                        <a:rPr lang="ru-RU" sz="12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траектории. Представление бизнес – плана. </a:t>
                      </a:r>
                    </a:p>
                  </a:txBody>
                  <a:tcPr marL="53414" marR="5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19">
                <a:tc>
                  <a:txBody>
                    <a:bodyPr/>
                    <a:lstStyle/>
                    <a:p>
                      <a:pPr marL="67945">
                        <a:lnSpc>
                          <a:spcPts val="1305"/>
                        </a:lnSpc>
                        <a:spcAft>
                          <a:spcPts val="0"/>
                        </a:spcAft>
                        <a:tabLst>
                          <a:tab pos="1266825" algn="l"/>
                          <a:tab pos="25184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Рефлексия реализации формы наставничества.</a:t>
                      </a:r>
                    </a:p>
                  </a:txBody>
                  <a:tcPr marL="53414" marR="5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05"/>
                        </a:lnSpc>
                        <a:spcAft>
                          <a:spcPts val="0"/>
                        </a:spcAft>
                        <a:tabLst>
                          <a:tab pos="889000" algn="l"/>
                          <a:tab pos="222821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Анализ эффективности реализации программы.</a:t>
                      </a:r>
                    </a:p>
                  </a:txBody>
                  <a:tcPr marL="53414" marR="5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22"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Наставник  и наставляемый получает уважаемый </a:t>
                      </a:r>
                      <a:r>
                        <a:rPr lang="ru-RU" sz="1200" spc="-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</a:t>
                      </a:r>
                      <a:r>
                        <a:rPr lang="ru-RU" sz="12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статус.</a:t>
                      </a:r>
                    </a:p>
                  </a:txBody>
                  <a:tcPr marL="53414" marR="5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Поощрение наставляемого на ученической конференции. Благодарственное письмо на</a:t>
                      </a:r>
                    </a:p>
                    <a:p>
                      <a:pPr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предприятие или организацию наставника.</a:t>
                      </a:r>
                    </a:p>
                  </a:txBody>
                  <a:tcPr marL="53414" marR="5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89654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172</TotalTime>
  <Words>2185</Words>
  <Application>Microsoft Office PowerPoint</Application>
  <PresentationFormat>Произвольный</PresentationFormat>
  <Paragraphs>432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педагог</dc:creator>
  <cp:lastModifiedBy>user</cp:lastModifiedBy>
  <cp:revision>11</cp:revision>
  <dcterms:created xsi:type="dcterms:W3CDTF">2020-11-22T22:09:11Z</dcterms:created>
  <dcterms:modified xsi:type="dcterms:W3CDTF">2020-12-15T08:02:23Z</dcterms:modified>
</cp:coreProperties>
</file>